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4"/>
  </p:notesMasterIdLst>
  <p:sldIdLst>
    <p:sldId id="256" r:id="rId2"/>
    <p:sldId id="257" r:id="rId3"/>
    <p:sldId id="258" r:id="rId4"/>
    <p:sldId id="259" r:id="rId5"/>
    <p:sldId id="267" r:id="rId6"/>
    <p:sldId id="265" r:id="rId7"/>
    <p:sldId id="266" r:id="rId8"/>
    <p:sldId id="268" r:id="rId9"/>
    <p:sldId id="269" r:id="rId10"/>
    <p:sldId id="270" r:id="rId11"/>
    <p:sldId id="260" r:id="rId12"/>
    <p:sldId id="261" r:id="rId13"/>
    <p:sldId id="262" r:id="rId14"/>
    <p:sldId id="263" r:id="rId15"/>
    <p:sldId id="271"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90"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Inria Sans Light" pitchFamily="2" charset="77"/>
      <p:regular r:id="rId39"/>
      <p:bold r:id="rId40"/>
      <p:italic r:id="rId41"/>
      <p:boldItalic r:id="rId42"/>
    </p:embeddedFont>
    <p:embeddedFont>
      <p:font typeface="Montserrat" pitchFamily="2" charset="77"/>
      <p:regular r:id="rId43"/>
      <p:bold r:id="rId44"/>
      <p:italic r:id="rId45"/>
      <p:boldItalic r:id="rId46"/>
    </p:embeddedFont>
    <p:embeddedFont>
      <p:font typeface="Saira SemiCondensed Medium" pitchFamily="2" charset="77"/>
      <p:regular r:id="rId47"/>
      <p:bold r:id="rId48"/>
      <p:boldItalic r:id="rId49"/>
    </p:embeddedFont>
    <p:embeddedFont>
      <p:font typeface="Saira SemiCondensed SemiBold" pitchFamily="2" charset="77"/>
      <p:regular r:id="rId50"/>
      <p:bold r:id="rId51"/>
    </p:embeddedFont>
    <p:embeddedFont>
      <p:font typeface="Titillium Web" pitchFamily="2" charset="77"/>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varScale="1">
        <p:scale>
          <a:sx n="138" d="100"/>
          <a:sy n="138" d="100"/>
        </p:scale>
        <p:origin x="88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00:44:21.040"/>
    </inkml:context>
    <inkml:brush xml:id="br0">
      <inkml:brushProperty name="width" value="0.05" units="cm"/>
      <inkml:brushProperty name="height" value="0.05" units="cm"/>
      <inkml:brushProperty name="color" value="#E71224"/>
    </inkml:brush>
  </inkml:definitions>
  <inkml:trace contextRef="#ctx0" brushRef="#br0">1145 521 24575,'0'-15'0,"0"4"0,0-8 0,0-3 0,0 0 0,0-5 0,0 6 0,-9 0 0,6 0 0,-6-5 0,9 3 0,-4 2 0,3 1 0,-4 9 0,5-9 0,-4 10 0,3-5 0,-8 9 0,-1-7 0,-1 11 0,-4-8 0,5 1 0,1 7 0,-6-8 0,4 10 0,-4 0 0,0 0 0,-1 0 0,-5 0 0,1 0 0,-1 0 0,0-4 0,0 3 0,0-9 0,0 4 0,0 1 0,5-4 0,-3 3 0,8 0 0,-9-3 0,4 8 0,-5-8 0,0 3 0,6 0 0,-5-3 0,4 7 0,0-7 0,1 8 0,1-3 0,3 4 0,-4 0 0,1 0 0,3 0 0,-9-5 0,9 4 0,-9-3 0,9 4 0,-8-5 0,8 4 0,-4-4 0,6 1 0,-1 3 0,0-4 0,0 5 0,1-4 0,-1 3 0,-5-3 0,4 4 0,-3 0 0,4 0 0,0 0 0,1 0 0,-1 0 0,0 0 0,1 0 0,-1 0 0,0 0 0,5 4 0,-4 1 0,4 5 0,0-1 0,-4 1 0,4 0 0,-1-1 0,-2 1 0,2-1 0,1 1 0,-4-1 0,4 1 0,-1 0 0,-2-1 0,7 1 0,-8-5 0,8 4 0,-8-4 0,4 4 0,-5 1 0,1 0 0,-1-1 0,0 1 0,5-1 0,-4 1 0,8-1 0,-7 1 0,2 0 0,-4-1 0,5 1 0,-4-1 0,4 1 0,-5 0 0,1-1 0,3 1 0,2-1 0,4 1 0,0-1 0,0 1 0,0 0 0,0-1 0,0 1 0,0-1 0,0 1 0,0-1 0,0 1 0,0 5 0,0 0 0,0 6 0,0 0 0,0 0 0,0-1 0,0-4 0,-4-1 0,3-6 0,-4 1 0,5-1 0,0 1 0,0 0 0,0-1 0,0 1 0,0-1 0,0 1 0,0 0 0,0-1 0,0 1 0,0-1 0,0 1 0,0-1 0,0 1 0,5-5 0,-4 4 0,7-8 0,-3 3 0,1 0 0,2-3 0,-7 8 0,8-8 0,-4 3 0,5 1 0,-1 0 0,1 0 0,-1 4 0,1-4 0,0 5 0,-1-1 0,1 1 0,-1-1 0,1 1 0,0-1 0,-1 1 0,1 0 0,-1-1 0,1 1 0,-1-1 0,-3 1 0,2-5 0,-7 4 0,8-4 0,-4 5 0,5-1 0,-1 1 0,1-1 0,-1-3 0,1 2 0,0-7 0,-1 4 0,1-5 0,-1 0 0,1 0 0,-1 0 0,1 0 0,0 0 0,-1 0 0,1 0 0,-1 0 0,1 0 0,-1 0 0,1 0 0,0 4 0,-1-3 0,1 3 0,-1 0 0,1-3 0,0 4 0,-1-1 0,1-3 0,-1 3 0,1 0 0,-1-2 0,1 2 0,-5 0 0,4-3 0,-4 3 0,5-4 0,-1 0 0,1 0 0,-1 0 0,1 0 0,0 0 0,-1 0 0,1 0 0,-1 0 0,1 0 0,-1 0 0,1 0 0,0 0 0,-1 0 0,1 0 0,-1 0 0,1 0 0,-1-4 0,1 3 0,0-3 0,-1-1 0,1 4 0,-5-7 0,4 7 0,-4-4 0,0 1 0,4 3 0,-4-3 0,5-1 0,-1 4 0,-3-7 0,2 7 0,-3-8 0,5 4 0,0-5 0,-1 4 0,-4-2 0,4 2 0,-8-3 0,8 3 0,-8-2 0,7 2 0,-7-3 0,8 3 0,-8-2 0,3 2 0,0 1 0,-3-4 0,8 4 0,-8-5 0,7 1 0,-2-1 0,-1 0 0,4 5 0,-4-4 0,4 4 0,-3-5 0,2 5 0,-2-4 0,-1 4 0,3-1 0,-2-2 0,3 2 0,-3-3 0,2 3 0,-3-2 0,5 7 0,-5-8 0,4 8 0,-4-8 0,5 8 0,-5-7 0,4 6 0,-8-6 0,7 7 0,-2-8 0,3 4 0,1-5 0,-1 0 0,1 5 0,-5-4 0,4 8 0,-8-7 0,3 2 0,-4-3 0,0-1 0,0 0 0,0 1 0,0-1 0,0 5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00:44:26.034"/>
    </inkml:context>
    <inkml:brush xml:id="br0">
      <inkml:brushProperty name="width" value="0.05" units="cm"/>
      <inkml:brushProperty name="height" value="0.05" units="cm"/>
      <inkml:brushProperty name="color" value="#E71224"/>
    </inkml:brush>
  </inkml:definitions>
  <inkml:trace contextRef="#ctx0" brushRef="#br0">576 13 24575,'-21'0'0,"5"0"0,-4 0 0,9 0 0,-8 0 0,-3 0 0,5 4 0,-14 2 0,13-1 0,-8 0 0,10-5 0,-4 0 0,9 0 0,-9 0 0,10 0 0,-5 0 0,5 0 0,0 0 0,1-4 0,-1 3 0,0-3 0,1 4 0,-1-5 0,0 4 0,1-3 0,-1 4 0,0 0 0,1-4 0,-1 3 0,0-4 0,0 5 0,1 0 0,-1 0 0,5 5 0,0 0 0,5 4 0,0 1 0,0 0 0,0-1 0,0 1 0,0 4 0,0-3 0,0 4 0,0-1 0,0 2 0,0 0 0,-4 3 0,3-3 0,-8 0 0,3 3 0,0-8 0,-3 4 0,4-6 0,0 1 0,-4 0 0,8-1 0,-3 1 0,-1-1 0,0 1 0,0-1 0,0 1 0,1 0 0,3-1 0,-8-3 0,8 2 0,-7-3 0,7 5 0,-4-1 0,5 1 0,0 0 0,0-1 0,0 1 0,0-1 0,0 1 0,0 0 0,0-1 0,0 1 0,0-1 0,0 1 0,0-1 0,0 1 0,0 0 0,0-1 0,0 1 0,0-1 0,0 1 0,0-1 0,0 1 0,0 0 0,0-1 0,0 1 0,0-1 0,0 1 0,0-1 0,0 1 0,4-5 0,-2 4 0,2-4 0,0 1 0,-3 2 0,8-3 0,-8 5 0,3-1 0,-4 1 0,0 0 0,0-1 0,0 1 0,0-1 0,4-3 0,2 2 0,3-7 0,1 4 0,-1-5 0,1 4 0,-1-3 0,1 3 0,0-4 0,-1 4 0,1-3 0,-1 4 0,-3-1 0,2-3 0,-3 3 0,5 1 0,0-4 0,-5 7 0,3-7 0,-2 3 0,-1 1 0,4-4 0,-8 7 0,7-7 0,-3 4 0,5-5 0,0 0 0,-1 0 0,1 0 0,-1 4 0,1-3 0,-1 3 0,1 0 0,0-3 0,-1 4 0,1-5 0,-1 0 0,1 0 0,-5 4 0,4-3 0,-4 3 0,5-4 0,-1 5 0,1-4 0,-1 3 0,1-4 0,0 0 0,-1 0 0,1 0 0,-1 0 0,1 0 0,-1 0 0,1 4 0,0-3 0,-1 3 0,1-4 0,-1 5 0,1-4 0,-1 3 0,1-4 0,0 0 0,-1 0 0,1 0 0,-1 0 0,1 0 0,-1 0 0,1 0 0,0-4 0,-1-2 0,1-3 0,4 3 0,-3-2 0,4 2 0,-6 1 0,1-4 0,-1 8 0,1-3 0,0 0 0,-1 2 0,-4-6 0,4 7 0,-4-8 0,5 8 0,-5-8 0,4 8 0,-8-7 0,7 7 0,-2-8 0,3 4 0,-3-5 0,2 5 0,-7-4 0,8 4 0,-4-5 0,0 0 0,4 5 0,-8-4 0,7 8 0,-7-7 0,8 6 0,-4-6 0,5 2 0,-1-3 0,1 3 0,0-2 0,-1 2 0,-4-3 0,4 3 0,-8-2 0,8 7 0,-8-8 0,3 4 0,-4-5 0,0 0 0,0 1 0,4-1 0,-3 0 0,3 1 0,-4-1 0,5 4 0,-4-2 0,3 2 0,-4-3 0,0-1 0,4 5 0,-3-4 0,4 4 0,-1-1 0,-3-2 0,7 2 0,-7-3 0,8 3 0,-8-2 0,3 2 0,-4-3 0,0-1 0,0 0 0,0 0 0,0 1 0,0-1 0,0 0 0,0 1 0,0-1 0,0-5 0,0 4 0,0-8 0,0 8 0,0-4 0,0 5 0,0 1 0,0-1 0,0 0 0,0 1 0,0-1 0,0 0 0,0 1 0,0-1 0,0 0 0,-4 5 0,3-4 0,-8 4 0,8-5 0,-3 0 0,0 1 0,3-1 0,-8 0 0,8 1 0,-8 3 0,4 2 0,-1 0 0,-2-2 0,2 1 0,-3-4 0,3 4 0,-2 0 0,2-4 0,-3 4 0,3-5 0,-2 4 0,7-2 0,-8 7 0,4-4 0,-5 5 0,0 0 0,1-4 0,-1 3 0,0-3 0,0 4 0,1 0 0,-1 0 0,0 0 0,1 0 0,-1 0 0,0 0 0,1 0 0,-1 0 0,0 0 0,1 0 0,-1 0 0,0 0 0,0 0 0,1 0 0,-1 0 0,0 0 0,1 0 0,-1 0 0,0 0 0,1 0 0,-1 0 0,0 0 0,1 0 0,-6 0 0,4 0 0,-9 0 0,9 0 0,-3 0 0,-1 0 0,4 0 0,-4 0 0,10-5 0,1 0 0,4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00:44:27.594"/>
    </inkml:context>
    <inkml:brush xml:id="br0">
      <inkml:brushProperty name="width" value="0.05" units="cm"/>
      <inkml:brushProperty name="height" value="0.05" units="cm"/>
      <inkml:brushProperty name="color" value="#E71224"/>
    </inkml:brush>
  </inkml:definitions>
  <inkml:trace contextRef="#ctx0" brushRef="#br0">0 0 24575,'0'21'0,"0"0"0,0-1 0,0 7 0,0-10 0,0 8 0,0-9 0,0 5 0,0-5 0,0-2 0,0-4 0,0-1 0,0 1 0,0 0 0,0-1 0,0 1 0,0-1 0,0 1 0,0-1 0,0 1 0,0 5 0,0 0 0,0 1 0,0 4 0,0-5 0,5 6 0,-4 0 0,4-5 0,-5 3 0,0-3 0,0 5 0,0 0 0,0-1 0,0 1 0,0-5 0,0 3 0,0-8 0,0 4 0,0-6 0,0 1 0,0 0 0,4-1 0,-3 1 0,3-1 0,-4 1 0,0-1 0,5 1 0,-4 0 0,7-5 0,-2-1 0,3-4 0,-4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00:44:29.926"/>
    </inkml:context>
    <inkml:brush xml:id="br0">
      <inkml:brushProperty name="width" value="0.05" units="cm"/>
      <inkml:brushProperty name="height" value="0.05" units="cm"/>
      <inkml:brushProperty name="color" value="#E71224"/>
    </inkml:brush>
  </inkml:definitions>
  <inkml:trace contextRef="#ctx0" brushRef="#br0">0 0 24575,'6'15'0,"2"-9"0,-7 8 0,8-9 0,-8 5 0,3-1 0,-4 1 0,4-5 0,2 0 0,3-5 0,-3 4 0,2-3 0,-3 7 0,1-2 0,2-1 0,-7 4 0,8-8 0,-8 7 0,7-7 0,-2 3 0,-1 1 0,3-4 0,-2 3 0,3 0 0,1 2 0,0-1 0,-1-1 0,-4 0 0,4-2 0,-4 2 0,1 0 0,2-3 0,-3 8 0,5-8 0,0 3 0,-1 0 0,1-3 0,-1 3 0,1 1 0,-1-4 0,-3 7 0,2-7 0,-2 8 0,3-8 0,1 7 0,-1-2 0,-3 3 0,2-3 0,-7 2 0,8-7 0,-8 8 0,3-4 0,-4 5 0,4-5 0,2-1 0,3-4 0,1-4 0,-5-1 0,4-5 0,-8 0 0,3 0 0,0 1 0,-3-1 0,8 0 0,-8 1 0,3-1 0,0 0 0,-3 1 0,8-1 0,-8 0 0,7 5 0,-6-4 0,2 4 0,0-1 0,-3-2 0,3 2 0,-4-3 0,5 3 0,-4-2 0,3 2 0,0-3 0,-3-1 0,8 0 0,-8 1 0,3-1 0,-4 5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00:44:31.880"/>
    </inkml:context>
    <inkml:brush xml:id="br0">
      <inkml:brushProperty name="width" value="0.05" units="cm"/>
      <inkml:brushProperty name="height" value="0.05" units="cm"/>
      <inkml:brushProperty name="color" value="#E71224"/>
    </inkml:brush>
  </inkml:definitions>
  <inkml:trace contextRef="#ctx0" brushRef="#br0">1 1 24575,'0'16'0,"0"-2"0,0-4 0,0-1 0,0 1 0,0-1 0,0 1 0,0 5 0,0-5 0,0 10 0,0-9 0,0 3 0,0 1 0,0-4 0,0 8 0,0-3 0,0 5 0,0-1 0,0 1 0,0-5 0,0-1 0,0-1 0,0-3 0,0 8 0,4-8 0,-3 4 0,3-1 0,1-3 0,-4 9 0,3-9 0,-4 3 0,0 1 0,0-5 0,0 5 0,0 0 0,0-5 0,0 5 0,4-5 0,-3-1 0,3 1 0,1-5 0,0-1 0,5-4 0,-5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00:44:34.020"/>
    </inkml:context>
    <inkml:brush xml:id="br0">
      <inkml:brushProperty name="width" value="0.05" units="cm"/>
      <inkml:brushProperty name="height" value="0.05" units="cm"/>
      <inkml:brushProperty name="color" value="#E71224"/>
    </inkml:brush>
  </inkml:definitions>
  <inkml:trace contextRef="#ctx0" brushRef="#br0">0 265 24575,'0'-21'0,"0"6"0,0 0 0,0 0 0,0 4 0,0-8 0,5 3 0,-4 0 0,8 1 0,-4 5 0,5 1 0,-5-1 0,4 5 0,-8-4 0,3 4 0,0-1 0,1-2 0,1 2 0,2 1 0,-7-4 0,8 8 0,-8-7 0,7 7 0,-6-8 0,6 8 0,-7-8 0,8 8 0,-8-7 0,7 6 0,-7 2 0,4 6 0,-5 3 0,0 1 0,0-1 0,0 1 0,0 0 0,0-1 0,0 1 0,0-1 0,0 1 0,0 0 0,0-1 0,4 1 0,1-5 0,5 3 0,-1-6 0,1 6 0,-1-7 0,1 3 0,0 1 0,-1-4 0,1 3 0,-1-4 0,1 0 0,-1 0 0,1 4 0,5-3 0,-5 4 0,5-5 0,-6 0 0,1 4 0,0-3 0,-1 3 0,1-4 0,-1 4 0,1-3 0,0 4 0,-1-5 0,1 0 0,-1 0 0,1 0 0,-5 4 0,-1-3 0,-4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939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endParaRPr/>
          </a:p>
        </p:txBody>
      </p:sp>
      <p:sp>
        <p:nvSpPr>
          <p:cNvPr id="168" name="Google Shape;168;p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document/d/1heiaMRYyF_8rY0hhSgtXXz1fRvVymRNqFX4Mha31ew4/edi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5.xml"/><Relationship Id="rId3" Type="http://schemas.openxmlformats.org/officeDocument/2006/relationships/image" Target="../media/image17.png"/><Relationship Id="rId7" Type="http://schemas.openxmlformats.org/officeDocument/2006/relationships/customXml" Target="../ink/ink2.xml"/><Relationship Id="rId12"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3.xml"/><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1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dirty="0"/>
          </a:p>
        </p:txBody>
      </p:sp>
      <p:sp>
        <p:nvSpPr>
          <p:cNvPr id="198" name="Google Shape;198;p12"/>
          <p:cNvSpPr txBox="1">
            <a:spLocks noGrp="1"/>
          </p:cNvSpPr>
          <p:nvPr>
            <p:ph type="ctrTitle" idx="4294967295"/>
          </p:nvPr>
        </p:nvSpPr>
        <p:spPr>
          <a:xfrm>
            <a:off x="2686050" y="3055450"/>
            <a:ext cx="3771900" cy="444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5400" dirty="0"/>
              <a:t>Minor Project </a:t>
            </a:r>
            <a:br>
              <a:rPr lang="en-IN" sz="5400" dirty="0"/>
            </a:br>
            <a:r>
              <a:rPr lang="en-IN" sz="5400" dirty="0"/>
              <a:t> ( CS1634 )</a:t>
            </a:r>
          </a:p>
        </p:txBody>
      </p:sp>
      <p:sp>
        <p:nvSpPr>
          <p:cNvPr id="199" name="Google Shape;199;p12"/>
          <p:cNvSpPr txBox="1">
            <a:spLocks noGrp="1"/>
          </p:cNvSpPr>
          <p:nvPr>
            <p:ph type="subTitle" idx="4294967295"/>
          </p:nvPr>
        </p:nvSpPr>
        <p:spPr>
          <a:xfrm>
            <a:off x="6230628" y="3357250"/>
            <a:ext cx="4206875" cy="1485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200" b="1" dirty="0">
                <a:solidFill>
                  <a:schemeClr val="accent4"/>
                </a:solidFill>
                <a:latin typeface="Montserrat"/>
                <a:ea typeface="Montserrat"/>
                <a:cs typeface="Montserrat"/>
                <a:sym typeface="Montserrat"/>
              </a:rPr>
              <a:t>BY:</a:t>
            </a:r>
            <a:endParaRPr sz="2200" b="1" dirty="0">
              <a:solidFill>
                <a:schemeClr val="accent4"/>
              </a:solidFill>
              <a:latin typeface="Montserrat"/>
              <a:ea typeface="Montserrat"/>
              <a:cs typeface="Montserrat"/>
              <a:sym typeface="Montserrat"/>
            </a:endParaRPr>
          </a:p>
          <a:p>
            <a:pPr marL="0" lvl="0" indent="0" algn="l" rtl="0">
              <a:spcBef>
                <a:spcPts val="600"/>
              </a:spcBef>
              <a:spcAft>
                <a:spcPts val="0"/>
              </a:spcAft>
              <a:buNone/>
            </a:pPr>
            <a:r>
              <a:rPr lang="en-US" sz="2200" b="1" dirty="0">
                <a:solidFill>
                  <a:schemeClr val="accent4"/>
                </a:solidFill>
                <a:latin typeface="Montserrat"/>
                <a:ea typeface="Montserrat"/>
                <a:cs typeface="Montserrat"/>
                <a:sym typeface="Montserrat"/>
              </a:rPr>
              <a:t>Vimal Subbiah</a:t>
            </a:r>
          </a:p>
          <a:p>
            <a:pPr marL="0" lvl="0" indent="0" algn="l" rtl="0">
              <a:spcBef>
                <a:spcPts val="600"/>
              </a:spcBef>
              <a:spcAft>
                <a:spcPts val="0"/>
              </a:spcAft>
              <a:buNone/>
            </a:pPr>
            <a:r>
              <a:rPr lang="en-US" sz="2200" b="1" dirty="0">
                <a:solidFill>
                  <a:schemeClr val="accent4"/>
                </a:solidFill>
                <a:latin typeface="Montserrat"/>
                <a:ea typeface="Montserrat"/>
                <a:cs typeface="Montserrat"/>
                <a:sym typeface="Montserrat"/>
              </a:rPr>
              <a:t>189301026</a:t>
            </a:r>
          </a:p>
          <a:p>
            <a:pPr marL="0" lvl="0" indent="0" algn="l" rtl="0">
              <a:spcBef>
                <a:spcPts val="600"/>
              </a:spcBef>
              <a:spcAft>
                <a:spcPts val="0"/>
              </a:spcAft>
              <a:buNone/>
            </a:pPr>
            <a:r>
              <a:rPr lang="en-US" sz="2200" b="1" dirty="0">
                <a:solidFill>
                  <a:schemeClr val="accent4"/>
                </a:solidFill>
                <a:latin typeface="Montserrat"/>
                <a:ea typeface="Montserrat"/>
                <a:cs typeface="Montserrat"/>
                <a:sym typeface="Montserrat"/>
              </a:rPr>
              <a:t>VI-CSE D</a:t>
            </a:r>
            <a:endParaRPr sz="2200" b="1" dirty="0">
              <a:solidFill>
                <a:schemeClr val="accent4"/>
              </a:solidFill>
              <a:latin typeface="Montserrat"/>
              <a:ea typeface="Montserrat"/>
              <a:cs typeface="Montserrat"/>
              <a:sym typeface="Montserrat"/>
            </a:endParaRPr>
          </a:p>
          <a:p>
            <a:pPr marL="0" lvl="0" indent="0" algn="l" rtl="0">
              <a:spcBef>
                <a:spcPts val="600"/>
              </a:spcBef>
              <a:spcAft>
                <a:spcPts val="600"/>
              </a:spcAft>
              <a:buNone/>
            </a:pPr>
            <a:endParaRPr sz="2200" b="1" dirty="0">
              <a:latin typeface="Montserrat"/>
              <a:ea typeface="Montserrat"/>
              <a:cs typeface="Montserrat"/>
              <a:sym typeface="Montserrat"/>
            </a:endParaRPr>
          </a:p>
        </p:txBody>
      </p:sp>
      <p:pic>
        <p:nvPicPr>
          <p:cNvPr id="5" name="Google Shape;214;p13">
            <a:extLst>
              <a:ext uri="{FF2B5EF4-FFF2-40B4-BE49-F238E27FC236}">
                <a16:creationId xmlns:a16="http://schemas.microsoft.com/office/drawing/2014/main" id="{A017F4A5-2724-E247-B912-8A0EA87CD507}"/>
              </a:ext>
            </a:extLst>
          </p:cNvPr>
          <p:cNvPicPr preferRelativeResize="0"/>
          <p:nvPr/>
        </p:nvPicPr>
        <p:blipFill>
          <a:blip r:embed="rId3">
            <a:alphaModFix/>
          </a:blip>
          <a:stretch>
            <a:fillRect/>
          </a:stretch>
        </p:blipFill>
        <p:spPr>
          <a:xfrm>
            <a:off x="5575077" y="152400"/>
            <a:ext cx="3240748" cy="1159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9E64B3-97F1-CA42-A97C-78CBBCDC6C6C}"/>
              </a:ext>
            </a:extLst>
          </p:cNvPr>
          <p:cNvSpPr>
            <a:spLocks noGrp="1"/>
          </p:cNvSpPr>
          <p:nvPr>
            <p:ph type="body" idx="1"/>
          </p:nvPr>
        </p:nvSpPr>
        <p:spPr>
          <a:xfrm>
            <a:off x="1207850" y="191386"/>
            <a:ext cx="6728400" cy="2211572"/>
          </a:xfrm>
        </p:spPr>
        <p:txBody>
          <a:bodyPr/>
          <a:lstStyle/>
          <a:p>
            <a:r>
              <a:rPr lang="en-IN" sz="2000" dirty="0"/>
              <a:t>The main difficulty for generating high-resolution images by GANs is that supports of natural image distribution and implied model distribution may not overlap in high dimensional pixel space.</a:t>
            </a:r>
            <a:endParaRPr lang="en-US" sz="2000" dirty="0"/>
          </a:p>
          <a:p>
            <a:r>
              <a:rPr lang="en-IN" sz="2000" dirty="0"/>
              <a:t>The Images generated are low res (64x64) and majorly lots of features are hard to tell.</a:t>
            </a:r>
          </a:p>
          <a:p>
            <a:pPr marL="114300" indent="0">
              <a:buNone/>
            </a:pPr>
            <a:endParaRPr lang="en-US" sz="2000" dirty="0"/>
          </a:p>
        </p:txBody>
      </p:sp>
      <p:sp>
        <p:nvSpPr>
          <p:cNvPr id="4" name="Slide Number Placeholder 3">
            <a:extLst>
              <a:ext uri="{FF2B5EF4-FFF2-40B4-BE49-F238E27FC236}">
                <a16:creationId xmlns:a16="http://schemas.microsoft.com/office/drawing/2014/main" id="{5CFABBD8-EEFF-C74C-AFDB-1EAE975FF75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8" name="Picture 7" descr="A picture containing many, colorful, crowd&#10;&#10;Description automatically generated">
            <a:extLst>
              <a:ext uri="{FF2B5EF4-FFF2-40B4-BE49-F238E27FC236}">
                <a16:creationId xmlns:a16="http://schemas.microsoft.com/office/drawing/2014/main" id="{0A91259A-9D8B-5A46-A889-8C655961B962}"/>
              </a:ext>
            </a:extLst>
          </p:cNvPr>
          <p:cNvPicPr>
            <a:picLocks noChangeAspect="1"/>
          </p:cNvPicPr>
          <p:nvPr/>
        </p:nvPicPr>
        <p:blipFill>
          <a:blip r:embed="rId2"/>
          <a:stretch>
            <a:fillRect/>
          </a:stretch>
        </p:blipFill>
        <p:spPr>
          <a:xfrm>
            <a:off x="3135275" y="2065737"/>
            <a:ext cx="2520063" cy="2520063"/>
          </a:xfrm>
          <a:prstGeom prst="rect">
            <a:avLst/>
          </a:prstGeom>
        </p:spPr>
      </p:pic>
      <p:sp>
        <p:nvSpPr>
          <p:cNvPr id="10" name="TextBox 9">
            <a:extLst>
              <a:ext uri="{FF2B5EF4-FFF2-40B4-BE49-F238E27FC236}">
                <a16:creationId xmlns:a16="http://schemas.microsoft.com/office/drawing/2014/main" id="{7D8C6523-7791-E94D-A990-3873FDE84359}"/>
              </a:ext>
            </a:extLst>
          </p:cNvPr>
          <p:cNvSpPr txBox="1"/>
          <p:nvPr/>
        </p:nvSpPr>
        <p:spPr>
          <a:xfrm>
            <a:off x="2190306" y="4683323"/>
            <a:ext cx="4802918" cy="307777"/>
          </a:xfrm>
          <a:prstGeom prst="rect">
            <a:avLst/>
          </a:prstGeom>
          <a:noFill/>
        </p:spPr>
        <p:txBody>
          <a:bodyPr wrap="none" rtlCol="0">
            <a:spAutoFit/>
          </a:bodyPr>
          <a:lstStyle/>
          <a:p>
            <a:r>
              <a:rPr lang="en-US" dirty="0">
                <a:solidFill>
                  <a:schemeClr val="tx1"/>
                </a:solidFill>
                <a:latin typeface="Saira SemiCondensed Medium" pitchFamily="2" charset="77"/>
              </a:rPr>
              <a:t>Highest quality of images generated by the Oxford 102 dataset</a:t>
            </a:r>
          </a:p>
        </p:txBody>
      </p:sp>
    </p:spTree>
    <p:extLst>
      <p:ext uri="{BB962C8B-B14F-4D97-AF65-F5344CB8AC3E}">
        <p14:creationId xmlns:p14="http://schemas.microsoft.com/office/powerpoint/2010/main" val="392906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ctrTitle" idx="4294967295"/>
          </p:nvPr>
        </p:nvSpPr>
        <p:spPr>
          <a:xfrm>
            <a:off x="1174578" y="1665135"/>
            <a:ext cx="6681425" cy="284075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1500" dirty="0" err="1"/>
              <a:t>StackGANs</a:t>
            </a:r>
            <a:endParaRPr sz="11500" dirty="0"/>
          </a:p>
        </p:txBody>
      </p:sp>
      <p:sp>
        <p:nvSpPr>
          <p:cNvPr id="234" name="Google Shape;234;p16"/>
          <p:cNvSpPr txBox="1">
            <a:spLocks noGrp="1"/>
          </p:cNvSpPr>
          <p:nvPr>
            <p:ph type="subTitle" idx="4294967295"/>
          </p:nvPr>
        </p:nvSpPr>
        <p:spPr>
          <a:xfrm>
            <a:off x="461543" y="1699887"/>
            <a:ext cx="4095900" cy="14721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sz="1800" dirty="0"/>
              <a:t>By implementing  …</a:t>
            </a:r>
            <a:endParaRPr sz="1800" dirty="0"/>
          </a:p>
        </p:txBody>
      </p:sp>
      <p:grpSp>
        <p:nvGrpSpPr>
          <p:cNvPr id="235" name="Google Shape;235;p16"/>
          <p:cNvGrpSpPr/>
          <p:nvPr/>
        </p:nvGrpSpPr>
        <p:grpSpPr>
          <a:xfrm rot="-5400000">
            <a:off x="6874493" y="894042"/>
            <a:ext cx="1909532" cy="1909527"/>
            <a:chOff x="6643075" y="3664251"/>
            <a:chExt cx="407950" cy="407975"/>
          </a:xfrm>
        </p:grpSpPr>
        <p:sp>
          <p:nvSpPr>
            <p:cNvPr id="236" name="Google Shape;236;p16"/>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6643075" y="3664251"/>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8" name="Google Shape;238;p16"/>
          <p:cNvGrpSpPr/>
          <p:nvPr/>
        </p:nvGrpSpPr>
        <p:grpSpPr>
          <a:xfrm rot="-587471">
            <a:off x="1196953" y="3890135"/>
            <a:ext cx="785066" cy="785066"/>
            <a:chOff x="576250" y="4319400"/>
            <a:chExt cx="442075" cy="442050"/>
          </a:xfrm>
        </p:grpSpPr>
        <p:sp>
          <p:nvSpPr>
            <p:cNvPr id="239" name="Google Shape;239;p1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16"/>
          <p:cNvSpPr/>
          <p:nvPr/>
        </p:nvSpPr>
        <p:spPr>
          <a:xfrm>
            <a:off x="4082755" y="1007045"/>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rot="2697367">
            <a:off x="8129865" y="3460350"/>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7308149" y="3740766"/>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rot="1280326">
            <a:off x="2549319" y="4453979"/>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48" name="Google Shape;248;p16">
            <a:hlinkClick r:id="rId3"/>
          </p:cNvPr>
          <p:cNvSpPr txBox="1"/>
          <p:nvPr/>
        </p:nvSpPr>
        <p:spPr>
          <a:xfrm>
            <a:off x="1589486" y="242586"/>
            <a:ext cx="6681425"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u="sng" dirty="0">
                <a:solidFill>
                  <a:schemeClr val="dk1"/>
                </a:solidFill>
                <a:latin typeface="Saira SemiCondensed Medium" pitchFamily="2" charset="77"/>
              </a:rPr>
              <a:t>So, How do we improve this ?</a:t>
            </a:r>
            <a:endParaRPr sz="4000" u="sng" dirty="0">
              <a:solidFill>
                <a:schemeClr val="dk1"/>
              </a:solidFill>
              <a:latin typeface="Saira SemiCondensed Medium" pitchFamily="2" charset="7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17"/>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What exactly is a </a:t>
            </a:r>
            <a:r>
              <a:rPr lang="en" dirty="0" err="1"/>
              <a:t>StackGAN</a:t>
            </a:r>
            <a:r>
              <a:rPr lang="en" dirty="0"/>
              <a:t> ?</a:t>
            </a:r>
            <a:endParaRPr dirty="0"/>
          </a:p>
        </p:txBody>
      </p:sp>
      <p:sp>
        <p:nvSpPr>
          <p:cNvPr id="253" name="Google Shape;253;p17"/>
          <p:cNvSpPr txBox="1">
            <a:spLocks noGrp="1"/>
          </p:cNvSpPr>
          <p:nvPr>
            <p:ph type="body" idx="1"/>
          </p:nvPr>
        </p:nvSpPr>
        <p:spPr>
          <a:xfrm>
            <a:off x="878190" y="1392317"/>
            <a:ext cx="7574693" cy="3033900"/>
          </a:xfrm>
          <a:prstGeom prst="rect">
            <a:avLst/>
          </a:prstGeom>
        </p:spPr>
        <p:txBody>
          <a:bodyPr spcFirstLastPara="1" wrap="square" lIns="0" tIns="0" rIns="0" bIns="0" anchor="t" anchorCtr="0">
            <a:noAutofit/>
          </a:bodyPr>
          <a:lstStyle/>
          <a:p>
            <a:pPr marL="0" lvl="0" indent="0">
              <a:buNone/>
            </a:pPr>
            <a:r>
              <a:rPr lang="en-IN" sz="1800" dirty="0"/>
              <a:t>To generate high-resolution images with photo-realistic details, we propose a simple yet effective Stacked Generative Adversarial Networks. It decomposes the text-to-image generative process into two stages (see Figure 2). – </a:t>
            </a:r>
          </a:p>
          <a:p>
            <a:pPr marL="342900"/>
            <a:r>
              <a:rPr lang="en-IN" sz="1800" dirty="0"/>
              <a:t>Stage-I GAN: it sketches the primitive shape and basic </a:t>
            </a:r>
            <a:r>
              <a:rPr lang="en-IN" sz="1800" dirty="0" err="1"/>
              <a:t>colors</a:t>
            </a:r>
            <a:r>
              <a:rPr lang="en-IN" sz="1800" dirty="0"/>
              <a:t> of the object conditioned on the given text description, and draws the background layout from a random noise vector, yielding a low-resolution image. </a:t>
            </a:r>
          </a:p>
          <a:p>
            <a:pPr marL="342900"/>
            <a:endParaRPr lang="en-IN" sz="1800" dirty="0"/>
          </a:p>
          <a:p>
            <a:pPr marL="342900"/>
            <a:r>
              <a:rPr lang="en-IN" sz="1800" dirty="0"/>
              <a:t>Stage-II GAN: it corrects defects in the low-resolution image from Stage-I and completes details of the object by reading the text description again, producing a </a:t>
            </a:r>
            <a:r>
              <a:rPr lang="en-IN" sz="1800" dirty="0" err="1"/>
              <a:t>highresolution</a:t>
            </a:r>
            <a:r>
              <a:rPr lang="en-IN" sz="1800" dirty="0"/>
              <a:t> photo-realistic image.</a:t>
            </a:r>
            <a:endParaRPr sz="1800" b="1" dirty="0"/>
          </a:p>
        </p:txBody>
      </p:sp>
      <p:sp>
        <p:nvSpPr>
          <p:cNvPr id="256" name="Google Shape;256;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A857A7-0DEB-AF4D-B27A-C0CC582FCF05}"/>
              </a:ext>
            </a:extLst>
          </p:cNvPr>
          <p:cNvSpPr>
            <a:spLocks noGrp="1"/>
          </p:cNvSpPr>
          <p:nvPr>
            <p:ph type="title"/>
          </p:nvPr>
        </p:nvSpPr>
        <p:spPr/>
        <p:txBody>
          <a:bodyPr/>
          <a:lstStyle/>
          <a:p>
            <a:r>
              <a:rPr lang="en-US" dirty="0"/>
              <a:t>So ,how does it work?</a:t>
            </a:r>
          </a:p>
        </p:txBody>
      </p:sp>
      <p:sp>
        <p:nvSpPr>
          <p:cNvPr id="7" name="Text Placeholder 6">
            <a:extLst>
              <a:ext uri="{FF2B5EF4-FFF2-40B4-BE49-F238E27FC236}">
                <a16:creationId xmlns:a16="http://schemas.microsoft.com/office/drawing/2014/main" id="{9E5D5AF6-0EB1-E742-B01A-DAC01659D9BA}"/>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228E590A-5AC2-274B-9BB6-4004D41E53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8" name="Picture 7" descr="Diagram&#10;&#10;Description automatically generated">
            <a:extLst>
              <a:ext uri="{FF2B5EF4-FFF2-40B4-BE49-F238E27FC236}">
                <a16:creationId xmlns:a16="http://schemas.microsoft.com/office/drawing/2014/main" id="{06447468-E296-524A-8B40-80AEF3DBA02A}"/>
              </a:ext>
            </a:extLst>
          </p:cNvPr>
          <p:cNvPicPr/>
          <p:nvPr/>
        </p:nvPicPr>
        <p:blipFill>
          <a:blip r:embed="rId2">
            <a:extLst>
              <a:ext uri="{28A0092B-C50C-407E-A947-70E740481C1C}">
                <a14:useLocalDpi xmlns:a14="http://schemas.microsoft.com/office/drawing/2010/main" val="0"/>
              </a:ext>
            </a:extLst>
          </a:blip>
          <a:stretch>
            <a:fillRect/>
          </a:stretch>
        </p:blipFill>
        <p:spPr>
          <a:xfrm>
            <a:off x="507121" y="1251648"/>
            <a:ext cx="8030823" cy="3534542"/>
          </a:xfrm>
          <a:prstGeom prst="rect">
            <a:avLst/>
          </a:prstGeom>
        </p:spPr>
      </p:pic>
    </p:spTree>
    <p:extLst>
      <p:ext uri="{BB962C8B-B14F-4D97-AF65-F5344CB8AC3E}">
        <p14:creationId xmlns:p14="http://schemas.microsoft.com/office/powerpoint/2010/main" val="221813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6365-EA82-704E-B121-C6BEF85A2BA7}"/>
              </a:ext>
            </a:extLst>
          </p:cNvPr>
          <p:cNvSpPr>
            <a:spLocks noGrp="1"/>
          </p:cNvSpPr>
          <p:nvPr>
            <p:ph type="title"/>
          </p:nvPr>
        </p:nvSpPr>
        <p:spPr>
          <a:xfrm>
            <a:off x="1207799" y="237341"/>
            <a:ext cx="6728400" cy="351300"/>
          </a:xfrm>
        </p:spPr>
        <p:txBody>
          <a:bodyPr/>
          <a:lstStyle/>
          <a:p>
            <a:r>
              <a:rPr lang="en-US" dirty="0"/>
              <a:t>In simpler terms ..</a:t>
            </a:r>
          </a:p>
        </p:txBody>
      </p:sp>
      <p:sp>
        <p:nvSpPr>
          <p:cNvPr id="5" name="Slide Number Placeholder 4">
            <a:extLst>
              <a:ext uri="{FF2B5EF4-FFF2-40B4-BE49-F238E27FC236}">
                <a16:creationId xmlns:a16="http://schemas.microsoft.com/office/drawing/2014/main" id="{FC2A34E7-2A44-6C41-9BC8-27C225F9E9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7" name="Content Placeholder 10" descr="Diagram&#10;&#10;Description automatically generated">
            <a:extLst>
              <a:ext uri="{FF2B5EF4-FFF2-40B4-BE49-F238E27FC236}">
                <a16:creationId xmlns:a16="http://schemas.microsoft.com/office/drawing/2014/main" id="{4EB4DCE8-756A-E042-B1EE-19B9818A072A}"/>
              </a:ext>
            </a:extLst>
          </p:cNvPr>
          <p:cNvPicPr>
            <a:picLocks noChangeAspect="1"/>
          </p:cNvPicPr>
          <p:nvPr/>
        </p:nvPicPr>
        <p:blipFill>
          <a:blip r:embed="rId2"/>
          <a:stretch>
            <a:fillRect/>
          </a:stretch>
        </p:blipFill>
        <p:spPr>
          <a:xfrm>
            <a:off x="770115" y="1088067"/>
            <a:ext cx="7603770" cy="3497733"/>
          </a:xfrm>
          <a:prstGeom prst="rect">
            <a:avLst/>
          </a:prstGeom>
        </p:spPr>
      </p:pic>
    </p:spTree>
    <p:extLst>
      <p:ext uri="{BB962C8B-B14F-4D97-AF65-F5344CB8AC3E}">
        <p14:creationId xmlns:p14="http://schemas.microsoft.com/office/powerpoint/2010/main" val="1040687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634-4277-D841-9221-F30C6B38D1F0}"/>
              </a:ext>
            </a:extLst>
          </p:cNvPr>
          <p:cNvSpPr>
            <a:spLocks noGrp="1"/>
          </p:cNvSpPr>
          <p:nvPr>
            <p:ph type="title"/>
          </p:nvPr>
        </p:nvSpPr>
        <p:spPr>
          <a:xfrm>
            <a:off x="1207800" y="175022"/>
            <a:ext cx="6728400" cy="351300"/>
          </a:xfrm>
        </p:spPr>
        <p:txBody>
          <a:bodyPr/>
          <a:lstStyle/>
          <a:p>
            <a:r>
              <a:rPr lang="en-US" dirty="0"/>
              <a:t>Stage 1 of the </a:t>
            </a:r>
            <a:r>
              <a:rPr lang="en-US" dirty="0" err="1"/>
              <a:t>StackGAN</a:t>
            </a:r>
            <a:endParaRPr lang="en-US" dirty="0"/>
          </a:p>
        </p:txBody>
      </p:sp>
      <p:sp>
        <p:nvSpPr>
          <p:cNvPr id="3" name="Text Placeholder 2">
            <a:extLst>
              <a:ext uri="{FF2B5EF4-FFF2-40B4-BE49-F238E27FC236}">
                <a16:creationId xmlns:a16="http://schemas.microsoft.com/office/drawing/2014/main" id="{16DE871B-1571-5B44-AF0A-7BB2D4B9B137}"/>
              </a:ext>
            </a:extLst>
          </p:cNvPr>
          <p:cNvSpPr>
            <a:spLocks noGrp="1"/>
          </p:cNvSpPr>
          <p:nvPr>
            <p:ph type="body" idx="1"/>
          </p:nvPr>
        </p:nvSpPr>
        <p:spPr>
          <a:xfrm>
            <a:off x="1101524" y="802827"/>
            <a:ext cx="6728400" cy="3033900"/>
          </a:xfrm>
        </p:spPr>
        <p:txBody>
          <a:bodyPr/>
          <a:lstStyle/>
          <a:p>
            <a:r>
              <a:rPr lang="en-IN" sz="2000" dirty="0">
                <a:latin typeface="Saira SemiCondensed Medium" pitchFamily="2" charset="77"/>
              </a:rPr>
              <a:t>Instead of directly generating a high-resolution image conditioned on the text description, we simplify the task to first generate a low-resolution image with our Stage-I GAN, which focuses on drawing only rough shape and correct </a:t>
            </a:r>
            <a:r>
              <a:rPr lang="en-IN" sz="2000" dirty="0" err="1">
                <a:latin typeface="Saira SemiCondensed Medium" pitchFamily="2" charset="77"/>
              </a:rPr>
              <a:t>colors</a:t>
            </a:r>
            <a:r>
              <a:rPr lang="en-IN" sz="2000" dirty="0">
                <a:latin typeface="Saira SemiCondensed Medium" pitchFamily="2" charset="77"/>
              </a:rPr>
              <a:t> for the object.</a:t>
            </a:r>
            <a:endParaRPr lang="en-US" sz="2000" dirty="0">
              <a:latin typeface="Saira SemiCondensed Medium" pitchFamily="2" charset="77"/>
            </a:endParaRPr>
          </a:p>
        </p:txBody>
      </p:sp>
      <p:sp>
        <p:nvSpPr>
          <p:cNvPr id="4" name="Slide Number Placeholder 3">
            <a:extLst>
              <a:ext uri="{FF2B5EF4-FFF2-40B4-BE49-F238E27FC236}">
                <a16:creationId xmlns:a16="http://schemas.microsoft.com/office/drawing/2014/main" id="{241E5997-586D-9A45-84D8-71974BC4D0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5" name="Picture 4" descr="Diagram&#10;&#10;Description automatically generated with medium confidence">
            <a:extLst>
              <a:ext uri="{FF2B5EF4-FFF2-40B4-BE49-F238E27FC236}">
                <a16:creationId xmlns:a16="http://schemas.microsoft.com/office/drawing/2014/main" id="{2697440F-264B-3149-8676-CD1FC7049599}"/>
              </a:ext>
            </a:extLst>
          </p:cNvPr>
          <p:cNvPicPr/>
          <p:nvPr/>
        </p:nvPicPr>
        <p:blipFill>
          <a:blip r:embed="rId3"/>
          <a:stretch>
            <a:fillRect/>
          </a:stretch>
        </p:blipFill>
        <p:spPr>
          <a:xfrm>
            <a:off x="1491743" y="2433527"/>
            <a:ext cx="6160513" cy="1150745"/>
          </a:xfrm>
          <a:prstGeom prst="rect">
            <a:avLst/>
          </a:prstGeom>
        </p:spPr>
      </p:pic>
      <p:pic>
        <p:nvPicPr>
          <p:cNvPr id="6" name="Picture 5">
            <a:extLst>
              <a:ext uri="{FF2B5EF4-FFF2-40B4-BE49-F238E27FC236}">
                <a16:creationId xmlns:a16="http://schemas.microsoft.com/office/drawing/2014/main" id="{3DA5880B-8339-764C-B6BF-C6B45CAA6C6A}"/>
              </a:ext>
            </a:extLst>
          </p:cNvPr>
          <p:cNvPicPr>
            <a:picLocks noChangeAspect="1"/>
          </p:cNvPicPr>
          <p:nvPr/>
        </p:nvPicPr>
        <p:blipFill rotWithShape="1">
          <a:blip r:embed="rId4"/>
          <a:srcRect r="1762"/>
          <a:stretch/>
        </p:blipFill>
        <p:spPr>
          <a:xfrm>
            <a:off x="3175147" y="3774535"/>
            <a:ext cx="3555262" cy="1181982"/>
          </a:xfrm>
          <a:prstGeom prst="rect">
            <a:avLst/>
          </a:prstGeom>
        </p:spPr>
      </p:pic>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B1C55A8E-982D-D841-BE98-50E37531560B}"/>
                  </a:ext>
                </a:extLst>
              </p14:cNvPr>
              <p14:cNvContentPartPr/>
              <p14:nvPr/>
            </p14:nvContentPartPr>
            <p14:xfrm>
              <a:off x="3166066" y="3809127"/>
              <a:ext cx="417600" cy="369360"/>
            </p14:xfrm>
          </p:contentPart>
        </mc:Choice>
        <mc:Fallback xmlns="">
          <p:pic>
            <p:nvPicPr>
              <p:cNvPr id="18" name="Ink 17">
                <a:extLst>
                  <a:ext uri="{FF2B5EF4-FFF2-40B4-BE49-F238E27FC236}">
                    <a16:creationId xmlns:a16="http://schemas.microsoft.com/office/drawing/2014/main" id="{B1C55A8E-982D-D841-BE98-50E37531560B}"/>
                  </a:ext>
                </a:extLst>
              </p:cNvPr>
              <p:cNvPicPr/>
              <p:nvPr/>
            </p:nvPicPr>
            <p:blipFill>
              <a:blip r:embed="rId6"/>
              <a:stretch>
                <a:fillRect/>
              </a:stretch>
            </p:blipFill>
            <p:spPr>
              <a:xfrm>
                <a:off x="3157066" y="3800487"/>
                <a:ext cx="435240" cy="387000"/>
              </a:xfrm>
              <a:prstGeom prst="rect">
                <a:avLst/>
              </a:prstGeom>
            </p:spPr>
          </p:pic>
        </mc:Fallback>
      </mc:AlternateContent>
      <p:grpSp>
        <p:nvGrpSpPr>
          <p:cNvPr id="23" name="Group 22">
            <a:extLst>
              <a:ext uri="{FF2B5EF4-FFF2-40B4-BE49-F238E27FC236}">
                <a16:creationId xmlns:a16="http://schemas.microsoft.com/office/drawing/2014/main" id="{2181B8BC-CD88-EA40-8FD5-8B4E3357C82C}"/>
              </a:ext>
            </a:extLst>
          </p:cNvPr>
          <p:cNvGrpSpPr/>
          <p:nvPr/>
        </p:nvGrpSpPr>
        <p:grpSpPr>
          <a:xfrm>
            <a:off x="2867266" y="4403847"/>
            <a:ext cx="733320" cy="322560"/>
            <a:chOff x="2867266" y="4403847"/>
            <a:chExt cx="733320" cy="322560"/>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D5357C40-CC8F-6E44-8F0C-780C0CA8267E}"/>
                    </a:ext>
                  </a:extLst>
                </p14:cNvPr>
                <p14:cNvContentPartPr/>
                <p14:nvPr/>
              </p14:nvContentPartPr>
              <p14:xfrm>
                <a:off x="3237706" y="4403847"/>
                <a:ext cx="362880" cy="322560"/>
              </p14:xfrm>
            </p:contentPart>
          </mc:Choice>
          <mc:Fallback xmlns="">
            <p:pic>
              <p:nvPicPr>
                <p:cNvPr id="19" name="Ink 18">
                  <a:extLst>
                    <a:ext uri="{FF2B5EF4-FFF2-40B4-BE49-F238E27FC236}">
                      <a16:creationId xmlns:a16="http://schemas.microsoft.com/office/drawing/2014/main" id="{D5357C40-CC8F-6E44-8F0C-780C0CA8267E}"/>
                    </a:ext>
                  </a:extLst>
                </p:cNvPr>
                <p:cNvPicPr/>
                <p:nvPr/>
              </p:nvPicPr>
              <p:blipFill>
                <a:blip r:embed="rId8"/>
                <a:stretch>
                  <a:fillRect/>
                </a:stretch>
              </p:blipFill>
              <p:spPr>
                <a:xfrm>
                  <a:off x="3228706" y="4394847"/>
                  <a:ext cx="3805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FBA511D-C60D-8345-84A8-04D845A71EA8}"/>
                    </a:ext>
                  </a:extLst>
                </p14:cNvPr>
                <p14:cNvContentPartPr/>
                <p14:nvPr/>
              </p14:nvContentPartPr>
              <p14:xfrm>
                <a:off x="2956906" y="4416447"/>
                <a:ext cx="21240" cy="258480"/>
              </p14:xfrm>
            </p:contentPart>
          </mc:Choice>
          <mc:Fallback xmlns="">
            <p:pic>
              <p:nvPicPr>
                <p:cNvPr id="20" name="Ink 19">
                  <a:extLst>
                    <a:ext uri="{FF2B5EF4-FFF2-40B4-BE49-F238E27FC236}">
                      <a16:creationId xmlns:a16="http://schemas.microsoft.com/office/drawing/2014/main" id="{4FBA511D-C60D-8345-84A8-04D845A71EA8}"/>
                    </a:ext>
                  </a:extLst>
                </p:cNvPr>
                <p:cNvPicPr/>
                <p:nvPr/>
              </p:nvPicPr>
              <p:blipFill>
                <a:blip r:embed="rId10"/>
                <a:stretch>
                  <a:fillRect/>
                </a:stretch>
              </p:blipFill>
              <p:spPr>
                <a:xfrm>
                  <a:off x="2947906" y="4407447"/>
                  <a:ext cx="388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9234C956-D81B-D742-9FF0-BF5439546871}"/>
                    </a:ext>
                  </a:extLst>
                </p14:cNvPr>
                <p14:cNvContentPartPr/>
                <p14:nvPr/>
              </p14:nvContentPartPr>
              <p14:xfrm>
                <a:off x="2867266" y="4593927"/>
                <a:ext cx="172800" cy="104400"/>
              </p14:xfrm>
            </p:contentPart>
          </mc:Choice>
          <mc:Fallback xmlns="">
            <p:pic>
              <p:nvPicPr>
                <p:cNvPr id="22" name="Ink 21">
                  <a:extLst>
                    <a:ext uri="{FF2B5EF4-FFF2-40B4-BE49-F238E27FC236}">
                      <a16:creationId xmlns:a16="http://schemas.microsoft.com/office/drawing/2014/main" id="{9234C956-D81B-D742-9FF0-BF5439546871}"/>
                    </a:ext>
                  </a:extLst>
                </p:cNvPr>
                <p:cNvPicPr/>
                <p:nvPr/>
              </p:nvPicPr>
              <p:blipFill>
                <a:blip r:embed="rId12"/>
                <a:stretch>
                  <a:fillRect/>
                </a:stretch>
              </p:blipFill>
              <p:spPr>
                <a:xfrm>
                  <a:off x="2858266" y="4584927"/>
                  <a:ext cx="190440" cy="122040"/>
                </a:xfrm>
                <a:prstGeom prst="rect">
                  <a:avLst/>
                </a:prstGeom>
              </p:spPr>
            </p:pic>
          </mc:Fallback>
        </mc:AlternateContent>
      </p:grpSp>
      <p:grpSp>
        <p:nvGrpSpPr>
          <p:cNvPr id="26" name="Group 25">
            <a:extLst>
              <a:ext uri="{FF2B5EF4-FFF2-40B4-BE49-F238E27FC236}">
                <a16:creationId xmlns:a16="http://schemas.microsoft.com/office/drawing/2014/main" id="{776D4806-A697-1244-8E6A-8A180ECF349E}"/>
              </a:ext>
            </a:extLst>
          </p:cNvPr>
          <p:cNvGrpSpPr/>
          <p:nvPr/>
        </p:nvGrpSpPr>
        <p:grpSpPr>
          <a:xfrm>
            <a:off x="2858626" y="3866727"/>
            <a:ext cx="149400" cy="240840"/>
            <a:chOff x="2858626" y="3866727"/>
            <a:chExt cx="149400" cy="240840"/>
          </a:xfrm>
        </p:grpSpPr>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FA825158-9A63-3E43-AEA0-78821A548779}"/>
                    </a:ext>
                  </a:extLst>
                </p14:cNvPr>
                <p14:cNvContentPartPr/>
                <p14:nvPr/>
              </p14:nvContentPartPr>
              <p14:xfrm>
                <a:off x="2911906" y="3905607"/>
                <a:ext cx="20880" cy="201960"/>
              </p14:xfrm>
            </p:contentPart>
          </mc:Choice>
          <mc:Fallback xmlns="">
            <p:pic>
              <p:nvPicPr>
                <p:cNvPr id="24" name="Ink 23">
                  <a:extLst>
                    <a:ext uri="{FF2B5EF4-FFF2-40B4-BE49-F238E27FC236}">
                      <a16:creationId xmlns:a16="http://schemas.microsoft.com/office/drawing/2014/main" id="{FA825158-9A63-3E43-AEA0-78821A548779}"/>
                    </a:ext>
                  </a:extLst>
                </p:cNvPr>
                <p:cNvPicPr/>
                <p:nvPr/>
              </p:nvPicPr>
              <p:blipFill>
                <a:blip r:embed="rId14"/>
                <a:stretch>
                  <a:fillRect/>
                </a:stretch>
              </p:blipFill>
              <p:spPr>
                <a:xfrm>
                  <a:off x="2903266" y="3896967"/>
                  <a:ext cx="385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A449A3FE-9447-0F44-BEB9-9C6BFA138A03}"/>
                    </a:ext>
                  </a:extLst>
                </p14:cNvPr>
                <p14:cNvContentPartPr/>
                <p14:nvPr/>
              </p14:nvContentPartPr>
              <p14:xfrm>
                <a:off x="2858626" y="3866727"/>
                <a:ext cx="149400" cy="95760"/>
              </p14:xfrm>
            </p:contentPart>
          </mc:Choice>
          <mc:Fallback xmlns="">
            <p:pic>
              <p:nvPicPr>
                <p:cNvPr id="25" name="Ink 24">
                  <a:extLst>
                    <a:ext uri="{FF2B5EF4-FFF2-40B4-BE49-F238E27FC236}">
                      <a16:creationId xmlns:a16="http://schemas.microsoft.com/office/drawing/2014/main" id="{A449A3FE-9447-0F44-BEB9-9C6BFA138A03}"/>
                    </a:ext>
                  </a:extLst>
                </p:cNvPr>
                <p:cNvPicPr/>
                <p:nvPr/>
              </p:nvPicPr>
              <p:blipFill>
                <a:blip r:embed="rId16"/>
                <a:stretch>
                  <a:fillRect/>
                </a:stretch>
              </p:blipFill>
              <p:spPr>
                <a:xfrm>
                  <a:off x="2849626" y="3857727"/>
                  <a:ext cx="167040" cy="113400"/>
                </a:xfrm>
                <a:prstGeom prst="rect">
                  <a:avLst/>
                </a:prstGeom>
              </p:spPr>
            </p:pic>
          </mc:Fallback>
        </mc:AlternateContent>
      </p:grpSp>
    </p:spTree>
    <p:extLst>
      <p:ext uri="{BB962C8B-B14F-4D97-AF65-F5344CB8AC3E}">
        <p14:creationId xmlns:p14="http://schemas.microsoft.com/office/powerpoint/2010/main" val="2431588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FB78B-05F5-7740-9721-6992563CB560}"/>
              </a:ext>
            </a:extLst>
          </p:cNvPr>
          <p:cNvSpPr>
            <a:spLocks noGrp="1"/>
          </p:cNvSpPr>
          <p:nvPr>
            <p:ph type="title"/>
          </p:nvPr>
        </p:nvSpPr>
        <p:spPr>
          <a:xfrm>
            <a:off x="1207800" y="175022"/>
            <a:ext cx="6728400" cy="351300"/>
          </a:xfrm>
        </p:spPr>
        <p:txBody>
          <a:bodyPr/>
          <a:lstStyle/>
          <a:p>
            <a:r>
              <a:rPr lang="en-US" dirty="0"/>
              <a:t>Stage 2 of the </a:t>
            </a:r>
            <a:r>
              <a:rPr lang="en-US" dirty="0" err="1"/>
              <a:t>StackGAN</a:t>
            </a:r>
            <a:endParaRPr lang="en-US" dirty="0"/>
          </a:p>
        </p:txBody>
      </p:sp>
      <p:sp>
        <p:nvSpPr>
          <p:cNvPr id="3" name="Text Placeholder 2">
            <a:extLst>
              <a:ext uri="{FF2B5EF4-FFF2-40B4-BE49-F238E27FC236}">
                <a16:creationId xmlns:a16="http://schemas.microsoft.com/office/drawing/2014/main" id="{438D2881-59F4-3B4B-A684-7FF456F9DE46}"/>
              </a:ext>
            </a:extLst>
          </p:cNvPr>
          <p:cNvSpPr>
            <a:spLocks noGrp="1"/>
          </p:cNvSpPr>
          <p:nvPr>
            <p:ph type="body" idx="1"/>
          </p:nvPr>
        </p:nvSpPr>
        <p:spPr>
          <a:xfrm>
            <a:off x="1207800" y="707134"/>
            <a:ext cx="6728400" cy="2514531"/>
          </a:xfrm>
        </p:spPr>
        <p:txBody>
          <a:bodyPr/>
          <a:lstStyle/>
          <a:p>
            <a:r>
              <a:rPr lang="en-IN" sz="1800" dirty="0">
                <a:latin typeface="Saira SemiCondensed Medium" pitchFamily="2" charset="77"/>
              </a:rPr>
              <a:t>Low-resolution images generated by Stage-I GAN usually lack vivid object parts and might contain shape distortions. Some details in the text might also be omitted in the first stage, which is vital for generating photo-realistic images. </a:t>
            </a:r>
          </a:p>
          <a:p>
            <a:r>
              <a:rPr lang="en-IN" sz="1800" dirty="0">
                <a:latin typeface="Saira SemiCondensed Medium" pitchFamily="2" charset="77"/>
              </a:rPr>
              <a:t>The Stage-II GAN is built upon Stage-I GAN results to generate high-resolution images. It is conditioned on low-resolution images and also the text embedding again to correct defects in Stage-I results. The Stage-II GAN completes previously ignored text information to generate more photo-realistic details.</a:t>
            </a:r>
            <a:endParaRPr lang="en-US" sz="1800" dirty="0">
              <a:latin typeface="Saira SemiCondensed Medium" pitchFamily="2" charset="77"/>
            </a:endParaRPr>
          </a:p>
        </p:txBody>
      </p:sp>
      <p:sp>
        <p:nvSpPr>
          <p:cNvPr id="4" name="Slide Number Placeholder 3">
            <a:extLst>
              <a:ext uri="{FF2B5EF4-FFF2-40B4-BE49-F238E27FC236}">
                <a16:creationId xmlns:a16="http://schemas.microsoft.com/office/drawing/2014/main" id="{335EDC8D-AEC2-FC41-9387-7C92A07EB43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7" name="Picture 6" descr="Diagram&#10;&#10;Description automatically generated">
            <a:extLst>
              <a:ext uri="{FF2B5EF4-FFF2-40B4-BE49-F238E27FC236}">
                <a16:creationId xmlns:a16="http://schemas.microsoft.com/office/drawing/2014/main" id="{F15AC0FA-768B-164A-AA85-A8DEC5A0EFDD}"/>
              </a:ext>
            </a:extLst>
          </p:cNvPr>
          <p:cNvPicPr/>
          <p:nvPr/>
        </p:nvPicPr>
        <p:blipFill>
          <a:blip r:embed="rId2"/>
          <a:stretch>
            <a:fillRect/>
          </a:stretch>
        </p:blipFill>
        <p:spPr>
          <a:xfrm>
            <a:off x="1706245" y="3175891"/>
            <a:ext cx="5731510" cy="1260475"/>
          </a:xfrm>
          <a:prstGeom prst="rect">
            <a:avLst/>
          </a:prstGeom>
        </p:spPr>
      </p:pic>
      <p:sp>
        <p:nvSpPr>
          <p:cNvPr id="8" name="TextBox 7">
            <a:extLst>
              <a:ext uri="{FF2B5EF4-FFF2-40B4-BE49-F238E27FC236}">
                <a16:creationId xmlns:a16="http://schemas.microsoft.com/office/drawing/2014/main" id="{C328D0D4-E10E-484D-90B2-87B5FEEACB20}"/>
              </a:ext>
            </a:extLst>
          </p:cNvPr>
          <p:cNvSpPr txBox="1"/>
          <p:nvPr/>
        </p:nvSpPr>
        <p:spPr>
          <a:xfrm>
            <a:off x="797442" y="4585800"/>
            <a:ext cx="7746031" cy="307777"/>
          </a:xfrm>
          <a:prstGeom prst="rect">
            <a:avLst/>
          </a:prstGeom>
          <a:noFill/>
        </p:spPr>
        <p:txBody>
          <a:bodyPr wrap="none" rtlCol="0">
            <a:spAutoFit/>
          </a:bodyPr>
          <a:lstStyle/>
          <a:p>
            <a:r>
              <a:rPr lang="en-US" dirty="0">
                <a:solidFill>
                  <a:schemeClr val="tx1"/>
                </a:solidFill>
                <a:latin typeface="Saira SemiCondensed Medium" pitchFamily="2" charset="77"/>
              </a:rPr>
              <a:t>The loss function remains the same replacing the Variables for the stage 2 generator and discriminator.</a:t>
            </a:r>
          </a:p>
        </p:txBody>
      </p:sp>
    </p:spTree>
    <p:extLst>
      <p:ext uri="{BB962C8B-B14F-4D97-AF65-F5344CB8AC3E}">
        <p14:creationId xmlns:p14="http://schemas.microsoft.com/office/powerpoint/2010/main" val="3334021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73DD-A114-384A-BEFC-F24EE8C554C2}"/>
              </a:ext>
            </a:extLst>
          </p:cNvPr>
          <p:cNvSpPr>
            <a:spLocks noGrp="1"/>
          </p:cNvSpPr>
          <p:nvPr>
            <p:ph type="title"/>
          </p:nvPr>
        </p:nvSpPr>
        <p:spPr/>
        <p:txBody>
          <a:bodyPr/>
          <a:lstStyle/>
          <a:p>
            <a:r>
              <a:rPr lang="en-US" dirty="0"/>
              <a:t>Model architecture (Generator)</a:t>
            </a:r>
          </a:p>
        </p:txBody>
      </p:sp>
      <p:sp>
        <p:nvSpPr>
          <p:cNvPr id="3" name="Text Placeholder 2">
            <a:extLst>
              <a:ext uri="{FF2B5EF4-FFF2-40B4-BE49-F238E27FC236}">
                <a16:creationId xmlns:a16="http://schemas.microsoft.com/office/drawing/2014/main" id="{ECF1D3B1-0B13-0747-83B6-766942AB55C8}"/>
              </a:ext>
            </a:extLst>
          </p:cNvPr>
          <p:cNvSpPr>
            <a:spLocks noGrp="1"/>
          </p:cNvSpPr>
          <p:nvPr>
            <p:ph type="body" idx="1"/>
          </p:nvPr>
        </p:nvSpPr>
        <p:spPr>
          <a:xfrm>
            <a:off x="1207849" y="1430147"/>
            <a:ext cx="7011117" cy="3322605"/>
          </a:xfrm>
        </p:spPr>
        <p:txBody>
          <a:bodyPr/>
          <a:lstStyle/>
          <a:p>
            <a:r>
              <a:rPr lang="en-IN" sz="1400" dirty="0"/>
              <a:t>We design Stage-II generator as an encoder-decoder network with residual blocks. Similar to the previous stage, the text embedding </a:t>
            </a:r>
            <a:r>
              <a:rPr lang="el-GR" sz="1400" dirty="0" err="1"/>
              <a:t>ϕ</a:t>
            </a:r>
            <a:r>
              <a:rPr lang="en-IN" sz="1400" dirty="0"/>
              <a:t>t is used to generate the Ng dimensional text conditioning vector cˆ, which is spatially replicated to form a </a:t>
            </a:r>
            <a:r>
              <a:rPr lang="en-IN" sz="1400" dirty="0" err="1"/>
              <a:t>Mg×Mg×Ng</a:t>
            </a:r>
            <a:r>
              <a:rPr lang="en-IN" sz="1400" dirty="0"/>
              <a:t> tensor. </a:t>
            </a:r>
          </a:p>
          <a:p>
            <a:r>
              <a:rPr lang="en-IN" sz="1400" dirty="0"/>
              <a:t>Meanwhile, the Stage-I result s0 generated by Stage-I GAN is fed into several down-sampling blocks (i.e., encoder) until it has a spatial size of Mg × Mg. </a:t>
            </a:r>
          </a:p>
          <a:p>
            <a:r>
              <a:rPr lang="en-IN" sz="1400" dirty="0"/>
              <a:t>The image features and the text features are concatenated along the channel dimension. </a:t>
            </a:r>
          </a:p>
          <a:p>
            <a:r>
              <a:rPr lang="en-IN" sz="1400" dirty="0"/>
              <a:t>The encoded image features coupled with text features are fed into several residual blocks, which are designed to learn multi-modal representations across image and text features. </a:t>
            </a:r>
          </a:p>
          <a:p>
            <a:r>
              <a:rPr lang="en-IN" sz="1400" dirty="0"/>
              <a:t>Finally, a series of up-sampling layers (i.e., decoder) are used to generate a W ×H high-resolution image. Such a generator is able to help rectify defects in the input image while add more details to generate the realistic high-resolution image. </a:t>
            </a:r>
            <a:endParaRPr lang="en-US" sz="1400" dirty="0"/>
          </a:p>
        </p:txBody>
      </p:sp>
      <p:sp>
        <p:nvSpPr>
          <p:cNvPr id="4" name="Slide Number Placeholder 3">
            <a:extLst>
              <a:ext uri="{FF2B5EF4-FFF2-40B4-BE49-F238E27FC236}">
                <a16:creationId xmlns:a16="http://schemas.microsoft.com/office/drawing/2014/main" id="{37CB7852-1CF9-D342-B46B-4A1DD8E051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620710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A289-9EBA-A64C-A102-EB814F0A34C8}"/>
              </a:ext>
            </a:extLst>
          </p:cNvPr>
          <p:cNvSpPr>
            <a:spLocks noGrp="1"/>
          </p:cNvSpPr>
          <p:nvPr>
            <p:ph type="title"/>
          </p:nvPr>
        </p:nvSpPr>
        <p:spPr/>
        <p:txBody>
          <a:bodyPr/>
          <a:lstStyle/>
          <a:p>
            <a:r>
              <a:rPr lang="en-US" dirty="0"/>
              <a:t>Model Architecture (Discriminator)</a:t>
            </a:r>
          </a:p>
        </p:txBody>
      </p:sp>
      <p:sp>
        <p:nvSpPr>
          <p:cNvPr id="3" name="Text Placeholder 2">
            <a:extLst>
              <a:ext uri="{FF2B5EF4-FFF2-40B4-BE49-F238E27FC236}">
                <a16:creationId xmlns:a16="http://schemas.microsoft.com/office/drawing/2014/main" id="{39AD6243-0302-0946-B91B-7F0294A1CCA5}"/>
              </a:ext>
            </a:extLst>
          </p:cNvPr>
          <p:cNvSpPr>
            <a:spLocks noGrp="1"/>
          </p:cNvSpPr>
          <p:nvPr>
            <p:ph type="body" idx="1"/>
          </p:nvPr>
        </p:nvSpPr>
        <p:spPr/>
        <p:txBody>
          <a:bodyPr/>
          <a:lstStyle/>
          <a:p>
            <a:r>
              <a:rPr lang="en-IN" sz="1600" dirty="0"/>
              <a:t>For the discriminator, its structure is similar to that of Stage-I discriminator with only extra down-sampling blocks since the image size is larger in this stage. </a:t>
            </a:r>
          </a:p>
          <a:p>
            <a:r>
              <a:rPr lang="en-IN" sz="1600" dirty="0"/>
              <a:t>And then enforce GAN to learn better alignment between the image and the conditioning text.</a:t>
            </a:r>
          </a:p>
          <a:p>
            <a:r>
              <a:rPr lang="en-IN" sz="1600" dirty="0"/>
              <a:t>During training, the discriminator takes real images and their corresponding text descriptions as positive sample pairs, whereas negative sample pairs consist of two groups. </a:t>
            </a:r>
          </a:p>
          <a:p>
            <a:r>
              <a:rPr lang="en-IN" sz="1600" dirty="0"/>
              <a:t>The first is real images with mismatched text embeddings, while the second is synthetic images with their corresponding text embedding</a:t>
            </a:r>
            <a:endParaRPr lang="en-US" sz="1600" dirty="0"/>
          </a:p>
        </p:txBody>
      </p:sp>
      <p:sp>
        <p:nvSpPr>
          <p:cNvPr id="4" name="Slide Number Placeholder 3">
            <a:extLst>
              <a:ext uri="{FF2B5EF4-FFF2-40B4-BE49-F238E27FC236}">
                <a16:creationId xmlns:a16="http://schemas.microsoft.com/office/drawing/2014/main" id="{E99A2898-0107-0C4D-A84A-7B1E66869C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0397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CDEC-5527-284D-AC0B-46EDFA244663}"/>
              </a:ext>
            </a:extLst>
          </p:cNvPr>
          <p:cNvSpPr>
            <a:spLocks noGrp="1"/>
          </p:cNvSpPr>
          <p:nvPr>
            <p:ph type="ctrTitle"/>
          </p:nvPr>
        </p:nvSpPr>
        <p:spPr>
          <a:xfrm>
            <a:off x="1845190" y="1392865"/>
            <a:ext cx="6634200" cy="2749197"/>
          </a:xfrm>
        </p:spPr>
        <p:txBody>
          <a:bodyPr/>
          <a:lstStyle/>
          <a:p>
            <a:r>
              <a:rPr lang="en-US" b="1" dirty="0"/>
              <a:t>Some images based on textual descriptions generated by the </a:t>
            </a:r>
            <a:r>
              <a:rPr lang="en-US" b="1" dirty="0" err="1"/>
              <a:t>StackGAN</a:t>
            </a:r>
            <a:r>
              <a:rPr lang="en-US" b="1" dirty="0"/>
              <a:t> trained on various datasets.</a:t>
            </a:r>
            <a:endParaRPr lang="en-US" dirty="0"/>
          </a:p>
        </p:txBody>
      </p:sp>
    </p:spTree>
    <p:extLst>
      <p:ext uri="{BB962C8B-B14F-4D97-AF65-F5344CB8AC3E}">
        <p14:creationId xmlns:p14="http://schemas.microsoft.com/office/powerpoint/2010/main" val="139238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a:spLocks noGrp="1"/>
          </p:cNvSpPr>
          <p:nvPr>
            <p:ph type="ctrTitle"/>
          </p:nvPr>
        </p:nvSpPr>
        <p:spPr>
          <a:xfrm>
            <a:off x="2100372" y="1893084"/>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b="1" dirty="0">
                <a:latin typeface="Montserrat"/>
                <a:ea typeface="Montserrat"/>
                <a:cs typeface="Montserrat"/>
                <a:sym typeface="Montserrat"/>
              </a:rPr>
              <a:t>Text to Image Generation using GANs</a:t>
            </a:r>
            <a:endParaRPr sz="6000" b="1" dirty="0">
              <a:latin typeface="Montserrat"/>
              <a:ea typeface="Montserrat"/>
              <a:cs typeface="Montserrat"/>
              <a:sym typeface="Montserrat"/>
            </a:endParaRPr>
          </a:p>
        </p:txBody>
      </p:sp>
      <p:grpSp>
        <p:nvGrpSpPr>
          <p:cNvPr id="208" name="Google Shape;208;p13"/>
          <p:cNvGrpSpPr/>
          <p:nvPr/>
        </p:nvGrpSpPr>
        <p:grpSpPr>
          <a:xfrm>
            <a:off x="602672" y="2090616"/>
            <a:ext cx="747436" cy="962268"/>
            <a:chOff x="4539788" y="1011032"/>
            <a:chExt cx="598956" cy="720261"/>
          </a:xfrm>
        </p:grpSpPr>
        <p:sp>
          <p:nvSpPr>
            <p:cNvPr id="209" name="Google Shape;209;p13"/>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0" name="Google Shape;210;p13"/>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1" name="Google Shape;211;p13"/>
            <p:cNvSpPr/>
            <p:nvPr/>
          </p:nvSpPr>
          <p:spPr>
            <a:xfrm>
              <a:off x="4539788"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2" name="Google Shape;212;p13"/>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3" name="Google Shape;213;p13"/>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3B6618BA-065D-6244-B211-85B14FB9CF89}"/>
              </a:ext>
            </a:extLst>
          </p:cNvPr>
          <p:cNvPicPr/>
          <p:nvPr/>
        </p:nvPicPr>
        <p:blipFill>
          <a:blip r:embed="rId2">
            <a:extLst>
              <a:ext uri="{28A0092B-C50C-407E-A947-70E740481C1C}">
                <a14:useLocalDpi xmlns:a14="http://schemas.microsoft.com/office/drawing/2010/main" val="0"/>
              </a:ext>
            </a:extLst>
          </a:blip>
          <a:stretch>
            <a:fillRect/>
          </a:stretch>
        </p:blipFill>
        <p:spPr>
          <a:xfrm>
            <a:off x="2381250" y="243522"/>
            <a:ext cx="4381500" cy="4656455"/>
          </a:xfrm>
          <a:prstGeom prst="rect">
            <a:avLst/>
          </a:prstGeom>
        </p:spPr>
      </p:pic>
      <p:sp>
        <p:nvSpPr>
          <p:cNvPr id="8" name="TextBox 7">
            <a:extLst>
              <a:ext uri="{FF2B5EF4-FFF2-40B4-BE49-F238E27FC236}">
                <a16:creationId xmlns:a16="http://schemas.microsoft.com/office/drawing/2014/main" id="{9426E37F-3981-044B-8EAA-FE5BAE181EDB}"/>
              </a:ext>
            </a:extLst>
          </p:cNvPr>
          <p:cNvSpPr txBox="1"/>
          <p:nvPr/>
        </p:nvSpPr>
        <p:spPr>
          <a:xfrm>
            <a:off x="3723587" y="0"/>
            <a:ext cx="1213794" cy="307777"/>
          </a:xfrm>
          <a:prstGeom prst="rect">
            <a:avLst/>
          </a:prstGeom>
          <a:noFill/>
        </p:spPr>
        <p:txBody>
          <a:bodyPr wrap="none" rtlCol="0">
            <a:spAutoFit/>
          </a:bodyPr>
          <a:lstStyle/>
          <a:p>
            <a:r>
              <a:rPr lang="en-US" dirty="0">
                <a:solidFill>
                  <a:schemeClr val="tx1"/>
                </a:solidFill>
                <a:latin typeface="Saira SemiCondensed Medium" pitchFamily="2" charset="77"/>
              </a:rPr>
              <a:t>CUB DATASET</a:t>
            </a:r>
          </a:p>
        </p:txBody>
      </p:sp>
    </p:spTree>
    <p:extLst>
      <p:ext uri="{BB962C8B-B14F-4D97-AF65-F5344CB8AC3E}">
        <p14:creationId xmlns:p14="http://schemas.microsoft.com/office/powerpoint/2010/main" val="2405616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E20410-3D25-984A-8378-D101188547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3" name="Picture 2" descr="A picture containing text, different, colorful, several&#10;&#10;Description automatically generated">
            <a:extLst>
              <a:ext uri="{FF2B5EF4-FFF2-40B4-BE49-F238E27FC236}">
                <a16:creationId xmlns:a16="http://schemas.microsoft.com/office/drawing/2014/main" id="{76DC05A1-8CE9-594A-BA6C-93EB6F3818EC}"/>
              </a:ext>
            </a:extLst>
          </p:cNvPr>
          <p:cNvPicPr/>
          <p:nvPr/>
        </p:nvPicPr>
        <p:blipFill>
          <a:blip r:embed="rId2">
            <a:extLst>
              <a:ext uri="{28A0092B-C50C-407E-A947-70E740481C1C}">
                <a14:useLocalDpi xmlns:a14="http://schemas.microsoft.com/office/drawing/2010/main" val="0"/>
              </a:ext>
            </a:extLst>
          </a:blip>
          <a:stretch>
            <a:fillRect/>
          </a:stretch>
        </p:blipFill>
        <p:spPr>
          <a:xfrm>
            <a:off x="1250950" y="730885"/>
            <a:ext cx="6642100" cy="3681730"/>
          </a:xfrm>
          <a:prstGeom prst="rect">
            <a:avLst/>
          </a:prstGeom>
        </p:spPr>
      </p:pic>
      <p:sp>
        <p:nvSpPr>
          <p:cNvPr id="4" name="TextBox 3">
            <a:extLst>
              <a:ext uri="{FF2B5EF4-FFF2-40B4-BE49-F238E27FC236}">
                <a16:creationId xmlns:a16="http://schemas.microsoft.com/office/drawing/2014/main" id="{FF76B58A-33D0-ED4E-8BC9-8D0AEA76AAD9}"/>
              </a:ext>
            </a:extLst>
          </p:cNvPr>
          <p:cNvSpPr txBox="1"/>
          <p:nvPr/>
        </p:nvSpPr>
        <p:spPr>
          <a:xfrm>
            <a:off x="3429370" y="263951"/>
            <a:ext cx="1962762" cy="338554"/>
          </a:xfrm>
          <a:prstGeom prst="rect">
            <a:avLst/>
          </a:prstGeom>
          <a:noFill/>
        </p:spPr>
        <p:txBody>
          <a:bodyPr wrap="square" rtlCol="0">
            <a:spAutoFit/>
          </a:bodyPr>
          <a:lstStyle/>
          <a:p>
            <a:r>
              <a:rPr lang="en-US" sz="1600" dirty="0">
                <a:solidFill>
                  <a:schemeClr val="tx1"/>
                </a:solidFill>
                <a:latin typeface="Saira SemiCondensed Medium" pitchFamily="2" charset="77"/>
              </a:rPr>
              <a:t>MS-COCO DATASET</a:t>
            </a:r>
          </a:p>
        </p:txBody>
      </p:sp>
    </p:spTree>
    <p:extLst>
      <p:ext uri="{BB962C8B-B14F-4D97-AF65-F5344CB8AC3E}">
        <p14:creationId xmlns:p14="http://schemas.microsoft.com/office/powerpoint/2010/main" val="1422764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87957D-93F2-DC42-BB62-32F7D22B18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3" name="Picture 2" descr="A collage of flowers&#10;&#10;Description automatically generated with medium confidence">
            <a:extLst>
              <a:ext uri="{FF2B5EF4-FFF2-40B4-BE49-F238E27FC236}">
                <a16:creationId xmlns:a16="http://schemas.microsoft.com/office/drawing/2014/main" id="{A0409EB2-CACE-7D41-8E89-A866A5CC58FB}"/>
              </a:ext>
            </a:extLst>
          </p:cNvPr>
          <p:cNvPicPr/>
          <p:nvPr/>
        </p:nvPicPr>
        <p:blipFill>
          <a:blip r:embed="rId2">
            <a:extLst>
              <a:ext uri="{28A0092B-C50C-407E-A947-70E740481C1C}">
                <a14:useLocalDpi xmlns:a14="http://schemas.microsoft.com/office/drawing/2010/main" val="0"/>
              </a:ext>
            </a:extLst>
          </a:blip>
          <a:stretch>
            <a:fillRect/>
          </a:stretch>
        </p:blipFill>
        <p:spPr>
          <a:xfrm>
            <a:off x="1651000" y="391160"/>
            <a:ext cx="5842000" cy="4361180"/>
          </a:xfrm>
          <a:prstGeom prst="rect">
            <a:avLst/>
          </a:prstGeom>
        </p:spPr>
      </p:pic>
      <p:sp>
        <p:nvSpPr>
          <p:cNvPr id="4" name="TextBox 3">
            <a:extLst>
              <a:ext uri="{FF2B5EF4-FFF2-40B4-BE49-F238E27FC236}">
                <a16:creationId xmlns:a16="http://schemas.microsoft.com/office/drawing/2014/main" id="{E0F5057C-3D49-A141-A1D2-C91C6ABD1099}"/>
              </a:ext>
            </a:extLst>
          </p:cNvPr>
          <p:cNvSpPr txBox="1"/>
          <p:nvPr/>
        </p:nvSpPr>
        <p:spPr>
          <a:xfrm>
            <a:off x="3789575" y="52606"/>
            <a:ext cx="2215299" cy="338554"/>
          </a:xfrm>
          <a:prstGeom prst="rect">
            <a:avLst/>
          </a:prstGeom>
          <a:noFill/>
        </p:spPr>
        <p:txBody>
          <a:bodyPr wrap="square" rtlCol="0">
            <a:spAutoFit/>
          </a:bodyPr>
          <a:lstStyle/>
          <a:p>
            <a:r>
              <a:rPr lang="en-US" sz="1600" dirty="0">
                <a:solidFill>
                  <a:schemeClr val="tx1"/>
                </a:solidFill>
                <a:latin typeface="Saira SemiCondensed Medium" pitchFamily="2" charset="77"/>
              </a:rPr>
              <a:t>Oxford 102 Dataset</a:t>
            </a:r>
          </a:p>
        </p:txBody>
      </p:sp>
    </p:spTree>
    <p:extLst>
      <p:ext uri="{BB962C8B-B14F-4D97-AF65-F5344CB8AC3E}">
        <p14:creationId xmlns:p14="http://schemas.microsoft.com/office/powerpoint/2010/main" val="1860664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082D0D-D1E7-244C-9C9D-231C6B2B3AF5}"/>
              </a:ext>
            </a:extLst>
          </p:cNvPr>
          <p:cNvSpPr>
            <a:spLocks noGrp="1"/>
          </p:cNvSpPr>
          <p:nvPr>
            <p:ph type="title"/>
          </p:nvPr>
        </p:nvSpPr>
        <p:spPr/>
        <p:txBody>
          <a:bodyPr/>
          <a:lstStyle/>
          <a:p>
            <a:r>
              <a:rPr lang="en-IN" dirty="0"/>
              <a:t>Variations due purely to Conditioning Augmentation</a:t>
            </a:r>
            <a:endParaRPr lang="en-US" dirty="0"/>
          </a:p>
        </p:txBody>
      </p:sp>
      <p:pic>
        <p:nvPicPr>
          <p:cNvPr id="5" name="Picture 4">
            <a:extLst>
              <a:ext uri="{FF2B5EF4-FFF2-40B4-BE49-F238E27FC236}">
                <a16:creationId xmlns:a16="http://schemas.microsoft.com/office/drawing/2014/main" id="{BD28660B-E88A-5543-B65A-2EB9F3417D67}"/>
              </a:ext>
            </a:extLst>
          </p:cNvPr>
          <p:cNvPicPr>
            <a:picLocks noChangeAspect="1"/>
          </p:cNvPicPr>
          <p:nvPr/>
        </p:nvPicPr>
        <p:blipFill>
          <a:blip r:embed="rId2"/>
          <a:stretch>
            <a:fillRect/>
          </a:stretch>
        </p:blipFill>
        <p:spPr>
          <a:xfrm>
            <a:off x="2336388" y="1445658"/>
            <a:ext cx="4243522" cy="2715597"/>
          </a:xfrm>
          <a:prstGeom prst="rect">
            <a:avLst/>
          </a:prstGeom>
        </p:spPr>
      </p:pic>
      <p:sp>
        <p:nvSpPr>
          <p:cNvPr id="2" name="Slide Number Placeholder 1">
            <a:extLst>
              <a:ext uri="{FF2B5EF4-FFF2-40B4-BE49-F238E27FC236}">
                <a16:creationId xmlns:a16="http://schemas.microsoft.com/office/drawing/2014/main" id="{DE6535DA-35CF-7748-BC36-695550F36D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6" name="TextBox 5">
            <a:extLst>
              <a:ext uri="{FF2B5EF4-FFF2-40B4-BE49-F238E27FC236}">
                <a16:creationId xmlns:a16="http://schemas.microsoft.com/office/drawing/2014/main" id="{91CB9F72-5456-2944-8F6B-2C7F43FBBDE1}"/>
              </a:ext>
            </a:extLst>
          </p:cNvPr>
          <p:cNvSpPr txBox="1"/>
          <p:nvPr/>
        </p:nvSpPr>
        <p:spPr>
          <a:xfrm>
            <a:off x="1517716" y="4316737"/>
            <a:ext cx="6473247" cy="523220"/>
          </a:xfrm>
          <a:prstGeom prst="rect">
            <a:avLst/>
          </a:prstGeom>
          <a:noFill/>
        </p:spPr>
        <p:txBody>
          <a:bodyPr wrap="none" rtlCol="0">
            <a:spAutoFit/>
          </a:bodyPr>
          <a:lstStyle/>
          <a:p>
            <a:r>
              <a:rPr lang="en-IN" dirty="0">
                <a:solidFill>
                  <a:schemeClr val="tx1"/>
                </a:solidFill>
                <a:latin typeface="Saira SemiCondensed Medium" pitchFamily="2" charset="77"/>
              </a:rPr>
              <a:t>The noise vector z and the text encoding vector ᶨ are fixed for each row. </a:t>
            </a:r>
          </a:p>
          <a:p>
            <a:r>
              <a:rPr lang="en-IN" dirty="0">
                <a:solidFill>
                  <a:schemeClr val="tx1"/>
                </a:solidFill>
                <a:latin typeface="Saira SemiCondensed Medium" pitchFamily="2" charset="77"/>
              </a:rPr>
              <a:t>Only the samples from the distribution </a:t>
            </a:r>
            <a:r>
              <a:rPr lang="en-IN" dirty="0" err="1">
                <a:solidFill>
                  <a:schemeClr val="tx1"/>
                </a:solidFill>
                <a:latin typeface="Saira SemiCondensed Medium" pitchFamily="2" charset="77"/>
              </a:rPr>
              <a:t>Ɲ</a:t>
            </a:r>
            <a:r>
              <a:rPr lang="en-IN" dirty="0">
                <a:solidFill>
                  <a:schemeClr val="tx1"/>
                </a:solidFill>
                <a:latin typeface="Saira SemiCondensed Medium" pitchFamily="2" charset="77"/>
              </a:rPr>
              <a:t>(</a:t>
            </a:r>
            <a:r>
              <a:rPr lang="en-IN" dirty="0" err="1">
                <a:solidFill>
                  <a:schemeClr val="tx1"/>
                </a:solidFill>
                <a:latin typeface="Saira SemiCondensed Medium" pitchFamily="2" charset="77"/>
              </a:rPr>
              <a:t>Ṍ</a:t>
            </a:r>
            <a:r>
              <a:rPr lang="en-IN" dirty="0">
                <a:solidFill>
                  <a:schemeClr val="tx1"/>
                </a:solidFill>
                <a:latin typeface="Saira SemiCondensed Medium" pitchFamily="2" charset="77"/>
              </a:rPr>
              <a:t>(ᶨt ), ᵑ(ᶨt )) actually change between images</a:t>
            </a:r>
            <a:endParaRPr lang="en-US" dirty="0">
              <a:solidFill>
                <a:schemeClr val="tx1"/>
              </a:solidFill>
              <a:latin typeface="Saira SemiCondensed Medium" pitchFamily="2" charset="77"/>
            </a:endParaRPr>
          </a:p>
        </p:txBody>
      </p:sp>
    </p:spTree>
    <p:extLst>
      <p:ext uri="{BB962C8B-B14F-4D97-AF65-F5344CB8AC3E}">
        <p14:creationId xmlns:p14="http://schemas.microsoft.com/office/powerpoint/2010/main" val="666386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7E1D-65CB-2745-B14A-2A19A8B9BEF9}"/>
              </a:ext>
            </a:extLst>
          </p:cNvPr>
          <p:cNvSpPr>
            <a:spLocks noGrp="1"/>
          </p:cNvSpPr>
          <p:nvPr>
            <p:ph type="title"/>
          </p:nvPr>
        </p:nvSpPr>
        <p:spPr>
          <a:xfrm>
            <a:off x="1207850" y="318953"/>
            <a:ext cx="7936150" cy="351300"/>
          </a:xfrm>
        </p:spPr>
        <p:txBody>
          <a:bodyPr/>
          <a:lstStyle/>
          <a:p>
            <a:r>
              <a:rPr lang="en-US" sz="2800" dirty="0"/>
              <a:t>Problems with Evaluation/ </a:t>
            </a:r>
            <a:r>
              <a:rPr lang="en-US" sz="2800" dirty="0" err="1"/>
              <a:t>assesments</a:t>
            </a:r>
            <a:r>
              <a:rPr lang="en-US" sz="2800" dirty="0"/>
              <a:t> in GANs</a:t>
            </a:r>
          </a:p>
        </p:txBody>
      </p:sp>
      <p:sp>
        <p:nvSpPr>
          <p:cNvPr id="3" name="Text Placeholder 2">
            <a:extLst>
              <a:ext uri="{FF2B5EF4-FFF2-40B4-BE49-F238E27FC236}">
                <a16:creationId xmlns:a16="http://schemas.microsoft.com/office/drawing/2014/main" id="{D7FF0050-1D84-8646-9A62-F97539DB3C2A}"/>
              </a:ext>
            </a:extLst>
          </p:cNvPr>
          <p:cNvSpPr>
            <a:spLocks noGrp="1"/>
          </p:cNvSpPr>
          <p:nvPr>
            <p:ph type="body" idx="1"/>
          </p:nvPr>
        </p:nvSpPr>
        <p:spPr>
          <a:xfrm>
            <a:off x="1207799" y="826832"/>
            <a:ext cx="7662823" cy="3679179"/>
          </a:xfrm>
        </p:spPr>
        <p:txBody>
          <a:bodyPr/>
          <a:lstStyle/>
          <a:p>
            <a:r>
              <a:rPr lang="en-IN" sz="1600" dirty="0"/>
              <a:t>Instead of being trained directly, the generator models are trained by a second model, called the discriminator, that learns to differentiate real images from fake or generated images. As such, there is no objective function or objective measure for the generator model.</a:t>
            </a:r>
          </a:p>
          <a:p>
            <a:pPr fontAlgn="base"/>
            <a:r>
              <a:rPr lang="en-IN" sz="1800" dirty="0"/>
              <a:t>This means that there is no generally agreed upon way of evaluating a given GAN generator model.</a:t>
            </a:r>
          </a:p>
          <a:p>
            <a:pPr fontAlgn="base"/>
            <a:r>
              <a:rPr lang="en-IN" sz="1800" dirty="0"/>
              <a:t>This is a problem for the research and use of GANs; for example, when:</a:t>
            </a:r>
          </a:p>
          <a:p>
            <a:pPr lvl="1" fontAlgn="base"/>
            <a:r>
              <a:rPr lang="en-IN" sz="1800" dirty="0"/>
              <a:t>Choosing a final GAN generator model during a training run.</a:t>
            </a:r>
          </a:p>
          <a:p>
            <a:pPr lvl="1" fontAlgn="base"/>
            <a:r>
              <a:rPr lang="en-IN" sz="1800" dirty="0"/>
              <a:t>Choosing generated images to demonstrate the capability of a GAN generator model.</a:t>
            </a:r>
          </a:p>
          <a:p>
            <a:pPr lvl="1" fontAlgn="base"/>
            <a:r>
              <a:rPr lang="en-IN" sz="1800" dirty="0"/>
              <a:t>Comparing GAN model architectures.</a:t>
            </a:r>
          </a:p>
          <a:p>
            <a:pPr lvl="1" fontAlgn="base"/>
            <a:r>
              <a:rPr lang="en-IN" sz="1800" dirty="0"/>
              <a:t>Comparing GAN model configurations.</a:t>
            </a:r>
          </a:p>
          <a:p>
            <a:pPr fontAlgn="base"/>
            <a:r>
              <a:rPr lang="en-IN" sz="1800" dirty="0"/>
              <a:t>The objective evaluation of GAN generator models remains an open problem</a:t>
            </a:r>
          </a:p>
          <a:p>
            <a:pPr marL="114300" indent="0">
              <a:buNone/>
            </a:pPr>
            <a:endParaRPr lang="en-IN" sz="2000" dirty="0"/>
          </a:p>
        </p:txBody>
      </p:sp>
      <p:sp>
        <p:nvSpPr>
          <p:cNvPr id="4" name="Slide Number Placeholder 3">
            <a:extLst>
              <a:ext uri="{FF2B5EF4-FFF2-40B4-BE49-F238E27FC236}">
                <a16:creationId xmlns:a16="http://schemas.microsoft.com/office/drawing/2014/main" id="{E6DE1CAF-8A0E-1A41-9BE3-DA71E1D0963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043516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47633-3470-8747-A01A-B25DF538D946}"/>
              </a:ext>
            </a:extLst>
          </p:cNvPr>
          <p:cNvSpPr>
            <a:spLocks noGrp="1"/>
          </p:cNvSpPr>
          <p:nvPr>
            <p:ph type="title"/>
          </p:nvPr>
        </p:nvSpPr>
        <p:spPr/>
        <p:txBody>
          <a:bodyPr/>
          <a:lstStyle/>
          <a:p>
            <a:r>
              <a:rPr lang="en-US" dirty="0"/>
              <a:t>A Partial Solution</a:t>
            </a:r>
          </a:p>
        </p:txBody>
      </p:sp>
      <p:sp>
        <p:nvSpPr>
          <p:cNvPr id="3" name="Text Placeholder 2">
            <a:extLst>
              <a:ext uri="{FF2B5EF4-FFF2-40B4-BE49-F238E27FC236}">
                <a16:creationId xmlns:a16="http://schemas.microsoft.com/office/drawing/2014/main" id="{D5219097-E628-AF45-85FD-B909C52CD637}"/>
              </a:ext>
            </a:extLst>
          </p:cNvPr>
          <p:cNvSpPr>
            <a:spLocks noGrp="1"/>
          </p:cNvSpPr>
          <p:nvPr>
            <p:ph type="body" idx="1"/>
          </p:nvPr>
        </p:nvSpPr>
        <p:spPr/>
        <p:txBody>
          <a:bodyPr/>
          <a:lstStyle/>
          <a:p>
            <a:pPr fontAlgn="base"/>
            <a:r>
              <a:rPr lang="en-US" dirty="0"/>
              <a:t>Using Inception Scores and </a:t>
            </a:r>
            <a:r>
              <a:rPr lang="en-IN" dirty="0" err="1"/>
              <a:t>Frechet</a:t>
            </a:r>
            <a:r>
              <a:rPr lang="en-IN" dirty="0"/>
              <a:t> Inception Distance</a:t>
            </a:r>
          </a:p>
          <a:p>
            <a:r>
              <a:rPr lang="en-IN" dirty="0"/>
              <a:t>Both measures are easy to implement and calculate on batches of generated images. As such, the practice of systematically generating images and saving models during training can and should continue to be used to allow post-hoc model selection.</a:t>
            </a:r>
            <a:br>
              <a:rPr lang="en-IN" dirty="0"/>
            </a:br>
            <a:r>
              <a:rPr lang="en-US" dirty="0"/>
              <a:t> </a:t>
            </a:r>
          </a:p>
        </p:txBody>
      </p:sp>
      <p:sp>
        <p:nvSpPr>
          <p:cNvPr id="4" name="Slide Number Placeholder 3">
            <a:extLst>
              <a:ext uri="{FF2B5EF4-FFF2-40B4-BE49-F238E27FC236}">
                <a16:creationId xmlns:a16="http://schemas.microsoft.com/office/drawing/2014/main" id="{BA7C98FF-C97D-A740-B8A6-65756AE0C68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40162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8F1AB-C27C-B247-BA3C-69CFE5334ECB}"/>
              </a:ext>
            </a:extLst>
          </p:cNvPr>
          <p:cNvSpPr>
            <a:spLocks noGrp="1"/>
          </p:cNvSpPr>
          <p:nvPr>
            <p:ph type="title"/>
          </p:nvPr>
        </p:nvSpPr>
        <p:spPr/>
        <p:txBody>
          <a:bodyPr/>
          <a:lstStyle/>
          <a:p>
            <a:r>
              <a:rPr lang="en-US" dirty="0"/>
              <a:t>Inception Score	</a:t>
            </a:r>
          </a:p>
        </p:txBody>
      </p:sp>
      <p:sp>
        <p:nvSpPr>
          <p:cNvPr id="3" name="Text Placeholder 2">
            <a:extLst>
              <a:ext uri="{FF2B5EF4-FFF2-40B4-BE49-F238E27FC236}">
                <a16:creationId xmlns:a16="http://schemas.microsoft.com/office/drawing/2014/main" id="{EFB1ADC2-5BC2-F54C-97CD-6D1D518F3663}"/>
              </a:ext>
            </a:extLst>
          </p:cNvPr>
          <p:cNvSpPr>
            <a:spLocks noGrp="1"/>
          </p:cNvSpPr>
          <p:nvPr>
            <p:ph type="body" idx="1"/>
          </p:nvPr>
        </p:nvSpPr>
        <p:spPr/>
        <p:txBody>
          <a:bodyPr/>
          <a:lstStyle/>
          <a:p>
            <a:r>
              <a:rPr lang="en-IN" sz="2000" dirty="0"/>
              <a:t> </a:t>
            </a:r>
            <a:r>
              <a:rPr lang="en-IN" sz="1600" dirty="0"/>
              <a:t>The score measures two things simultaneously:</a:t>
            </a:r>
          </a:p>
          <a:p>
            <a:pPr lvl="0"/>
            <a:r>
              <a:rPr lang="en-IN" sz="1600" dirty="0"/>
              <a:t>The images have variety </a:t>
            </a:r>
          </a:p>
          <a:p>
            <a:pPr lvl="0"/>
            <a:r>
              <a:rPr lang="en-IN" sz="1600" dirty="0"/>
              <a:t>Each image distinctly looks like something </a:t>
            </a:r>
          </a:p>
          <a:p>
            <a:r>
              <a:rPr lang="en-IN" sz="1600" dirty="0"/>
              <a:t>If both things are true, the score will be high. If either or both are false, the score will be low.</a:t>
            </a:r>
          </a:p>
          <a:p>
            <a:r>
              <a:rPr lang="en-IN" sz="1600" dirty="0"/>
              <a:t>To produce this score, we use a statistics formula called the </a:t>
            </a:r>
            <a:r>
              <a:rPr lang="en-IN" sz="1600" dirty="0" err="1"/>
              <a:t>Kullback-Leibler</a:t>
            </a:r>
            <a:r>
              <a:rPr lang="en-IN" sz="1600" dirty="0"/>
              <a:t> (KL) divergence . The KL divergence is a measure of how similar/different two probability distributions are.</a:t>
            </a:r>
          </a:p>
          <a:p>
            <a:pPr lvl="1"/>
            <a:r>
              <a:rPr lang="en-IN" dirty="0"/>
              <a:t> </a:t>
            </a:r>
            <a:r>
              <a:rPr lang="en-IN" sz="1400" dirty="0"/>
              <a:t>KL divergence which is calculated as:</a:t>
            </a:r>
          </a:p>
          <a:p>
            <a:pPr marL="571500" lvl="1" indent="0" fontAlgn="base">
              <a:buNone/>
            </a:pPr>
            <a:r>
              <a:rPr lang="en-IN" sz="1400" dirty="0"/>
              <a:t>KL (divergence) = p(</a:t>
            </a:r>
            <a:r>
              <a:rPr lang="en-IN" sz="1400" dirty="0" err="1"/>
              <a:t>y|x</a:t>
            </a:r>
            <a:r>
              <a:rPr lang="en-IN" sz="1400" dirty="0"/>
              <a:t>) * (log(p(</a:t>
            </a:r>
            <a:r>
              <a:rPr lang="en-IN" sz="1400" dirty="0" err="1"/>
              <a:t>y|x</a:t>
            </a:r>
            <a:r>
              <a:rPr lang="en-IN" sz="1400" dirty="0"/>
              <a:t>)) – log(p(y)))</a:t>
            </a:r>
          </a:p>
          <a:p>
            <a:pPr marL="571500" lvl="1" indent="0" fontAlgn="base">
              <a:buNone/>
            </a:pPr>
            <a:endParaRPr lang="en-US" sz="1400" dirty="0"/>
          </a:p>
        </p:txBody>
      </p:sp>
      <p:sp>
        <p:nvSpPr>
          <p:cNvPr id="4" name="Slide Number Placeholder 3">
            <a:extLst>
              <a:ext uri="{FF2B5EF4-FFF2-40B4-BE49-F238E27FC236}">
                <a16:creationId xmlns:a16="http://schemas.microsoft.com/office/drawing/2014/main" id="{C303D5C7-E004-434C-92CB-7F1E77F015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254932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DEC9-4DAE-5A43-B680-5D97FE207828}"/>
              </a:ext>
            </a:extLst>
          </p:cNvPr>
          <p:cNvSpPr>
            <a:spLocks noGrp="1"/>
          </p:cNvSpPr>
          <p:nvPr>
            <p:ph type="title"/>
          </p:nvPr>
        </p:nvSpPr>
        <p:spPr/>
        <p:txBody>
          <a:bodyPr/>
          <a:lstStyle/>
          <a:p>
            <a:r>
              <a:rPr lang="en-US" dirty="0" err="1"/>
              <a:t>Frechet</a:t>
            </a:r>
            <a:r>
              <a:rPr lang="en-US" dirty="0"/>
              <a:t> Inception Distance</a:t>
            </a:r>
          </a:p>
        </p:txBody>
      </p:sp>
      <p:sp>
        <p:nvSpPr>
          <p:cNvPr id="3" name="Text Placeholder 2">
            <a:extLst>
              <a:ext uri="{FF2B5EF4-FFF2-40B4-BE49-F238E27FC236}">
                <a16:creationId xmlns:a16="http://schemas.microsoft.com/office/drawing/2014/main" id="{9598A19F-9824-2540-8B93-DF949A03C18A}"/>
              </a:ext>
            </a:extLst>
          </p:cNvPr>
          <p:cNvSpPr>
            <a:spLocks noGrp="1"/>
          </p:cNvSpPr>
          <p:nvPr>
            <p:ph type="body" idx="1"/>
          </p:nvPr>
        </p:nvSpPr>
        <p:spPr/>
        <p:txBody>
          <a:bodyPr/>
          <a:lstStyle/>
          <a:p>
            <a:r>
              <a:rPr lang="en-IN" sz="1400" dirty="0"/>
              <a:t>As, Inception Score has a lot of limitations, FID score is implemented which is now the standard for measuring the performances of GANs today</a:t>
            </a:r>
          </a:p>
          <a:p>
            <a:r>
              <a:rPr lang="en-IN" sz="1400" dirty="0"/>
              <a:t> In FID, we use the Inception network to extract features from an intermediate layer. </a:t>
            </a:r>
          </a:p>
          <a:p>
            <a:r>
              <a:rPr lang="en-IN" sz="1400" dirty="0"/>
              <a:t>Then we model the data distribution for these features using a multivariate Gaussian distribution with mean </a:t>
            </a:r>
            <a:r>
              <a:rPr lang="en-IN" sz="1400" i="1" dirty="0"/>
              <a:t>µ</a:t>
            </a:r>
            <a:r>
              <a:rPr lang="en-IN" sz="1400" dirty="0"/>
              <a:t> and covariance </a:t>
            </a:r>
            <a:r>
              <a:rPr lang="en-IN" sz="1400" i="1" dirty="0" err="1"/>
              <a:t>Σ</a:t>
            </a:r>
            <a:r>
              <a:rPr lang="en-IN" sz="1400" dirty="0"/>
              <a:t>. </a:t>
            </a:r>
          </a:p>
          <a:p>
            <a:r>
              <a:rPr lang="en-IN" sz="1400" dirty="0"/>
              <a:t>The FID between the real images </a:t>
            </a:r>
            <a:r>
              <a:rPr lang="en-IN" sz="1400" i="1" dirty="0"/>
              <a:t>x</a:t>
            </a:r>
            <a:r>
              <a:rPr lang="en-IN" sz="1400" dirty="0"/>
              <a:t> and generated images </a:t>
            </a:r>
            <a:r>
              <a:rPr lang="en-IN" sz="1400" i="1" dirty="0"/>
              <a:t>g</a:t>
            </a:r>
            <a:r>
              <a:rPr lang="en-IN" sz="1400" dirty="0"/>
              <a:t> is computed as:</a:t>
            </a:r>
          </a:p>
          <a:p>
            <a:endParaRPr lang="en-US" sz="1400" dirty="0"/>
          </a:p>
          <a:p>
            <a:pPr marL="114300" indent="0">
              <a:buNone/>
            </a:pPr>
            <a:endParaRPr lang="en-US" sz="1400" dirty="0"/>
          </a:p>
          <a:p>
            <a:r>
              <a:rPr lang="en-IN" sz="1400" dirty="0"/>
              <a:t>Lower FID values mean better image quality and diversity.</a:t>
            </a:r>
          </a:p>
          <a:p>
            <a:r>
              <a:rPr lang="en-IN" sz="1400" dirty="0"/>
              <a:t>Better than Inception Score as it is robust to noise, image distortions, and perturbations.</a:t>
            </a:r>
          </a:p>
          <a:p>
            <a:r>
              <a:rPr lang="en-IN" sz="1400" dirty="0"/>
              <a:t>A good metric for diverse datasets</a:t>
            </a:r>
          </a:p>
          <a:p>
            <a:r>
              <a:rPr lang="en-IN" sz="1400" dirty="0"/>
              <a:t>Computationally efficient</a:t>
            </a:r>
          </a:p>
          <a:p>
            <a:r>
              <a:rPr lang="en-IN" sz="1400" dirty="0"/>
              <a:t>Can detect intra-class mode dropping</a:t>
            </a:r>
          </a:p>
          <a:p>
            <a:pPr marL="114300" indent="0">
              <a:buNone/>
            </a:pPr>
            <a:br>
              <a:rPr lang="en-IN" sz="1400" dirty="0"/>
            </a:br>
            <a:endParaRPr lang="en-IN" sz="1400" dirty="0"/>
          </a:p>
          <a:p>
            <a:endParaRPr lang="en-US" sz="1400" dirty="0"/>
          </a:p>
        </p:txBody>
      </p:sp>
      <p:sp>
        <p:nvSpPr>
          <p:cNvPr id="4" name="Slide Number Placeholder 3">
            <a:extLst>
              <a:ext uri="{FF2B5EF4-FFF2-40B4-BE49-F238E27FC236}">
                <a16:creationId xmlns:a16="http://schemas.microsoft.com/office/drawing/2014/main" id="{3C653E6D-CA5B-F241-93FE-151208248AB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5" name="Picture 4">
            <a:extLst>
              <a:ext uri="{FF2B5EF4-FFF2-40B4-BE49-F238E27FC236}">
                <a16:creationId xmlns:a16="http://schemas.microsoft.com/office/drawing/2014/main" id="{95BBE0E7-ACF8-F644-9FE5-7EE3A1F5E94F}"/>
              </a:ext>
            </a:extLst>
          </p:cNvPr>
          <p:cNvPicPr/>
          <p:nvPr/>
        </p:nvPicPr>
        <p:blipFill>
          <a:blip r:embed="rId2">
            <a:extLst>
              <a:ext uri="{28A0092B-C50C-407E-A947-70E740481C1C}">
                <a14:useLocalDpi xmlns:a14="http://schemas.microsoft.com/office/drawing/2010/main" val="0"/>
              </a:ext>
            </a:extLst>
          </a:blip>
          <a:stretch>
            <a:fillRect/>
          </a:stretch>
        </p:blipFill>
        <p:spPr>
          <a:xfrm>
            <a:off x="3068955" y="2947098"/>
            <a:ext cx="3006090" cy="279400"/>
          </a:xfrm>
          <a:prstGeom prst="rect">
            <a:avLst/>
          </a:prstGeom>
        </p:spPr>
      </p:pic>
    </p:spTree>
    <p:extLst>
      <p:ext uri="{BB962C8B-B14F-4D97-AF65-F5344CB8AC3E}">
        <p14:creationId xmlns:p14="http://schemas.microsoft.com/office/powerpoint/2010/main" val="1605609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929A-A7BD-2A42-8D0A-2EBC4650C32E}"/>
              </a:ext>
            </a:extLst>
          </p:cNvPr>
          <p:cNvSpPr>
            <a:spLocks noGrp="1"/>
          </p:cNvSpPr>
          <p:nvPr>
            <p:ph type="title"/>
          </p:nvPr>
        </p:nvSpPr>
        <p:spPr/>
        <p:txBody>
          <a:bodyPr/>
          <a:lstStyle/>
          <a:p>
            <a:r>
              <a:rPr lang="en-US" dirty="0"/>
              <a:t>How does the </a:t>
            </a:r>
            <a:r>
              <a:rPr lang="en-US" dirty="0" err="1"/>
              <a:t>StackGAN</a:t>
            </a:r>
            <a:r>
              <a:rPr lang="en-US" dirty="0"/>
              <a:t> match up </a:t>
            </a:r>
          </a:p>
        </p:txBody>
      </p:sp>
      <p:sp>
        <p:nvSpPr>
          <p:cNvPr id="4" name="Slide Number Placeholder 3">
            <a:extLst>
              <a:ext uri="{FF2B5EF4-FFF2-40B4-BE49-F238E27FC236}">
                <a16:creationId xmlns:a16="http://schemas.microsoft.com/office/drawing/2014/main" id="{5C109DB6-3D81-5248-841A-B5490387F2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dirty="0"/>
          </a:p>
        </p:txBody>
      </p:sp>
      <p:graphicFrame>
        <p:nvGraphicFramePr>
          <p:cNvPr id="5" name="Table 4">
            <a:extLst>
              <a:ext uri="{FF2B5EF4-FFF2-40B4-BE49-F238E27FC236}">
                <a16:creationId xmlns:a16="http://schemas.microsoft.com/office/drawing/2014/main" id="{E73088DC-9856-F342-9B32-75597F6682DC}"/>
              </a:ext>
            </a:extLst>
          </p:cNvPr>
          <p:cNvGraphicFramePr>
            <a:graphicFrameLocks noGrp="1"/>
          </p:cNvGraphicFramePr>
          <p:nvPr>
            <p:extLst>
              <p:ext uri="{D42A27DB-BD31-4B8C-83A1-F6EECF244321}">
                <p14:modId xmlns:p14="http://schemas.microsoft.com/office/powerpoint/2010/main" val="3373861035"/>
              </p:ext>
            </p:extLst>
          </p:nvPr>
        </p:nvGraphicFramePr>
        <p:xfrm>
          <a:off x="589911" y="1432874"/>
          <a:ext cx="7052948" cy="2665326"/>
        </p:xfrm>
        <a:graphic>
          <a:graphicData uri="http://schemas.openxmlformats.org/drawingml/2006/table">
            <a:tbl>
              <a:tblPr firstRow="1" firstCol="1" bandRow="1"/>
              <a:tblGrid>
                <a:gridCol w="863419">
                  <a:extLst>
                    <a:ext uri="{9D8B030D-6E8A-4147-A177-3AD203B41FA5}">
                      <a16:colId xmlns:a16="http://schemas.microsoft.com/office/drawing/2014/main" val="358164383"/>
                    </a:ext>
                  </a:extLst>
                </a:gridCol>
                <a:gridCol w="993886">
                  <a:extLst>
                    <a:ext uri="{9D8B030D-6E8A-4147-A177-3AD203B41FA5}">
                      <a16:colId xmlns:a16="http://schemas.microsoft.com/office/drawing/2014/main" val="3350909587"/>
                    </a:ext>
                  </a:extLst>
                </a:gridCol>
                <a:gridCol w="568786">
                  <a:extLst>
                    <a:ext uri="{9D8B030D-6E8A-4147-A177-3AD203B41FA5}">
                      <a16:colId xmlns:a16="http://schemas.microsoft.com/office/drawing/2014/main" val="1903915050"/>
                    </a:ext>
                  </a:extLst>
                </a:gridCol>
                <a:gridCol w="915527">
                  <a:extLst>
                    <a:ext uri="{9D8B030D-6E8A-4147-A177-3AD203B41FA5}">
                      <a16:colId xmlns:a16="http://schemas.microsoft.com/office/drawing/2014/main" val="1407029385"/>
                    </a:ext>
                  </a:extLst>
                </a:gridCol>
                <a:gridCol w="915527">
                  <a:extLst>
                    <a:ext uri="{9D8B030D-6E8A-4147-A177-3AD203B41FA5}">
                      <a16:colId xmlns:a16="http://schemas.microsoft.com/office/drawing/2014/main" val="2015528898"/>
                    </a:ext>
                  </a:extLst>
                </a:gridCol>
                <a:gridCol w="915527">
                  <a:extLst>
                    <a:ext uri="{9D8B030D-6E8A-4147-A177-3AD203B41FA5}">
                      <a16:colId xmlns:a16="http://schemas.microsoft.com/office/drawing/2014/main" val="3618404426"/>
                    </a:ext>
                  </a:extLst>
                </a:gridCol>
                <a:gridCol w="915527">
                  <a:extLst>
                    <a:ext uri="{9D8B030D-6E8A-4147-A177-3AD203B41FA5}">
                      <a16:colId xmlns:a16="http://schemas.microsoft.com/office/drawing/2014/main" val="2681031304"/>
                    </a:ext>
                  </a:extLst>
                </a:gridCol>
                <a:gridCol w="964749">
                  <a:extLst>
                    <a:ext uri="{9D8B030D-6E8A-4147-A177-3AD203B41FA5}">
                      <a16:colId xmlns:a16="http://schemas.microsoft.com/office/drawing/2014/main" val="412182497"/>
                    </a:ext>
                  </a:extLst>
                </a:gridCol>
              </a:tblGrid>
              <a:tr h="210013">
                <a:tc>
                  <a:txBody>
                    <a:bodyPr/>
                    <a:lstStyle/>
                    <a:p>
                      <a:pPr algn="just"/>
                      <a:r>
                        <a:rPr lang="en-IN" sz="1400" b="1" dirty="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Metrics </a:t>
                      </a:r>
                      <a:endParaRPr lang="en-IN" sz="14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38100" cap="flat" cmpd="sng" algn="ctr">
                      <a:solidFill>
                        <a:srgbClr val="5B9BD5"/>
                      </a:solidFill>
                      <a:prstDash val="solid"/>
                      <a:round/>
                      <a:headEnd type="none" w="med" len="med"/>
                      <a:tailEnd type="none" w="med" len="med"/>
                    </a:lnL>
                    <a:lnR>
                      <a:noFill/>
                    </a:lnR>
                    <a:lnT w="38100" cap="flat" cmpd="sng" algn="ctr">
                      <a:solidFill>
                        <a:srgbClr val="5B9BD5"/>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gridSpan="3">
                  <a:txBody>
                    <a:bodyPr/>
                    <a:lstStyle/>
                    <a:p>
                      <a:pPr algn="ctr"/>
                      <a:r>
                        <a:rPr lang="en-IN" sz="1400" b="1" dirty="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CUB</a:t>
                      </a:r>
                      <a:endParaRPr lang="en-IN" sz="14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5007" marR="105007" marT="52503" marB="52503">
                    <a:lnL>
                      <a:noFill/>
                    </a:lnL>
                    <a:lnR>
                      <a:noFill/>
                    </a:lnR>
                    <a:lnT w="38100" cap="flat" cmpd="sng" algn="ctr">
                      <a:solidFill>
                        <a:srgbClr val="5B9BD5"/>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hMerge="1">
                  <a:txBody>
                    <a:bodyPr/>
                    <a:lstStyle/>
                    <a:p>
                      <a:endParaRPr lang="en-US"/>
                    </a:p>
                  </a:txBody>
                  <a:tcPr/>
                </a:tc>
                <a:tc hMerge="1">
                  <a:txBody>
                    <a:bodyPr/>
                    <a:lstStyle/>
                    <a:p>
                      <a:endParaRPr lang="en-US"/>
                    </a:p>
                  </a:txBody>
                  <a:tcPr/>
                </a:tc>
                <a:tc gridSpan="2">
                  <a:txBody>
                    <a:bodyPr/>
                    <a:lstStyle/>
                    <a:p>
                      <a:pPr algn="ct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Oxford</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5007" marR="105007" marT="52503" marB="52503">
                    <a:lnL>
                      <a:noFill/>
                    </a:lnL>
                    <a:lnR>
                      <a:noFill/>
                    </a:lnR>
                    <a:lnT w="38100" cap="flat" cmpd="sng" algn="ctr">
                      <a:solidFill>
                        <a:srgbClr val="5B9BD5"/>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hMerge="1">
                  <a:txBody>
                    <a:bodyPr/>
                    <a:lstStyle/>
                    <a:p>
                      <a:endParaRPr lang="en-US"/>
                    </a:p>
                  </a:txBody>
                  <a:tcPr/>
                </a:tc>
                <a:tc gridSpan="2">
                  <a:txBody>
                    <a:bodyPr/>
                    <a:lstStyle/>
                    <a:p>
                      <a:pPr algn="ct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COCO</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5007" marR="105007" marT="52503" marB="52503">
                    <a:lnL>
                      <a:noFill/>
                    </a:lnL>
                    <a:lnR w="38100" cap="flat" cmpd="sng" algn="ctr">
                      <a:solidFill>
                        <a:srgbClr val="5B9BD5"/>
                      </a:solidFill>
                      <a:prstDash val="solid"/>
                      <a:round/>
                      <a:headEnd type="none" w="med" len="med"/>
                      <a:tailEnd type="none" w="med" len="med"/>
                    </a:lnR>
                    <a:lnT w="38100" cap="flat" cmpd="sng" algn="ctr">
                      <a:solidFill>
                        <a:srgbClr val="5B9BD5"/>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hMerge="1">
                  <a:txBody>
                    <a:bodyPr/>
                    <a:lstStyle/>
                    <a:p>
                      <a:endParaRPr lang="en-US"/>
                    </a:p>
                  </a:txBody>
                  <a:tcPr/>
                </a:tc>
                <a:extLst>
                  <a:ext uri="{0D108BD9-81ED-4DB2-BD59-A6C34878D82A}">
                    <a16:rowId xmlns:a16="http://schemas.microsoft.com/office/drawing/2014/main" val="1778677400"/>
                  </a:ext>
                </a:extLst>
              </a:tr>
              <a:tr h="630040">
                <a:tc>
                  <a:txBody>
                    <a:bodyPr/>
                    <a:lstStyle/>
                    <a:p>
                      <a:pPr algn="l"/>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Model Used </a:t>
                      </a:r>
                      <a:r>
                        <a:rPr lang="en-IN" sz="12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38100" cap="flat" cmpd="sng" algn="ctr">
                      <a:solidFill>
                        <a:srgbClr val="5B9BD5"/>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GAN-INT-CLS</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12700" cap="flat" cmpd="sng" algn="ctr">
                      <a:solidFill>
                        <a:srgbClr val="FFFFFF"/>
                      </a:solidFill>
                      <a:prstDash val="solid"/>
                      <a:round/>
                      <a:headEnd type="none" w="med" len="med"/>
                      <a:tailEnd type="none" w="med" len="med"/>
                    </a:lnL>
                    <a:lnR>
                      <a:noFill/>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b="1" dirty="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GAWWN</a:t>
                      </a:r>
                      <a:endParaRPr lang="en-IN" sz="14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StackGAN</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GAN-INT-CLS</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StackGAN</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GAN-INT-CLS</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StackGAN</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w="38100" cap="flat" cmpd="sng" algn="ctr">
                      <a:solidFill>
                        <a:srgbClr val="5B9BD5"/>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599982024"/>
                  </a:ext>
                </a:extLst>
              </a:tr>
              <a:tr h="210013">
                <a:tc>
                  <a:txBody>
                    <a:bodyPr/>
                    <a:lstStyle/>
                    <a:p>
                      <a:pPr algn="l"/>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FID ↓</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38100" cap="flat" cmpd="sng" algn="ctr">
                      <a:solidFill>
                        <a:srgbClr val="5B9BD5"/>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68.79</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67.22</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51.89</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79.55</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55.28</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60.62</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74.05</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w="38100" cap="flat" cmpd="sng" algn="ctr">
                      <a:solidFill>
                        <a:srgbClr val="5B9BD5"/>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2507396060"/>
                  </a:ext>
                </a:extLst>
              </a:tr>
              <a:tr h="210013">
                <a:tc>
                  <a:txBody>
                    <a:bodyPr/>
                    <a:lstStyle/>
                    <a:p>
                      <a:pPr algn="l"/>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FID</a:t>
                      </a:r>
                      <a:r>
                        <a:rPr lang="en-IN" sz="1400" b="1" baseline="300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38100" cap="flat" cmpd="sng" algn="ctr">
                      <a:solidFill>
                        <a:srgbClr val="5B9BD5"/>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68.79</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53.51</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35.11</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79.55</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43.02</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60.62</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33.88</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w="38100" cap="flat" cmpd="sng" algn="ctr">
                      <a:solidFill>
                        <a:srgbClr val="5B9BD5"/>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634594641"/>
                  </a:ext>
                </a:extLst>
              </a:tr>
              <a:tr h="420027">
                <a:tc>
                  <a:txBody>
                    <a:bodyPr/>
                    <a:lstStyle/>
                    <a:p>
                      <a:pPr algn="l"/>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IS ↑</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38100" cap="flat" cmpd="sng" algn="ctr">
                      <a:solidFill>
                        <a:srgbClr val="5B9BD5"/>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2.88 ± .04</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3.62 ± .07</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3.70 ± .04</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2.66 ± .03</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3.20 ± .01</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7.88 ± .07</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8.45 ± .03</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w="38100" cap="flat" cmpd="sng" algn="ctr">
                      <a:solidFill>
                        <a:srgbClr val="5B9BD5"/>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572484849"/>
                  </a:ext>
                </a:extLst>
              </a:tr>
              <a:tr h="420027">
                <a:tc>
                  <a:txBody>
                    <a:bodyPr/>
                    <a:lstStyle/>
                    <a:p>
                      <a:pPr algn="l"/>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IN" sz="1400" b="1" baseline="300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38100" cap="flat" cmpd="sng" algn="ctr">
                      <a:solidFill>
                        <a:srgbClr val="5B9BD5"/>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dirty="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2.88 ± .04</a:t>
                      </a:r>
                      <a:endParaRPr lang="en-IN" sz="14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3.10 ± .03</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3.02 ± .03</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2.66 ± .03</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2.73 ± .03</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7.88 ± .07</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8.35 ± .11</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w="38100" cap="flat" cmpd="sng" algn="ctr">
                      <a:solidFill>
                        <a:srgbClr val="5B9BD5"/>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034167486"/>
                  </a:ext>
                </a:extLst>
              </a:tr>
              <a:tr h="420027">
                <a:tc>
                  <a:txBody>
                    <a:bodyPr/>
                    <a:lstStyle/>
                    <a:p>
                      <a:pPr algn="l"/>
                      <a:r>
                        <a:rPr lang="en-IN" sz="1400" b="1">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HR ↓</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38100" cap="flat" cmpd="sng" algn="ctr">
                      <a:solidFill>
                        <a:srgbClr val="5B9BD5"/>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5B9BD5"/>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2.76 ± .01</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38100" cap="flat" cmpd="sng" algn="ctr">
                      <a:solidFill>
                        <a:srgbClr val="5B9BD5"/>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1.95 ± .02</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38100" cap="flat" cmpd="sng" algn="ctr">
                      <a:solidFill>
                        <a:srgbClr val="5B9BD5"/>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1.29 ± .02</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38100" cap="flat" cmpd="sng" algn="ctr">
                      <a:solidFill>
                        <a:srgbClr val="5B9BD5"/>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1.84 ± .02</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38100" cap="flat" cmpd="sng" algn="ctr">
                      <a:solidFill>
                        <a:srgbClr val="5B9BD5"/>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1.16 ± .02</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38100" cap="flat" cmpd="sng" algn="ctr">
                      <a:solidFill>
                        <a:srgbClr val="5B9BD5"/>
                      </a:solidFill>
                      <a:prstDash val="solid"/>
                      <a:round/>
                      <a:headEnd type="none" w="med" len="med"/>
                      <a:tailEnd type="none" w="med" len="med"/>
                    </a:lnB>
                    <a:solidFill>
                      <a:srgbClr val="5B9BD5"/>
                    </a:solidFill>
                  </a:tcPr>
                </a:tc>
                <a:tc>
                  <a:txBody>
                    <a:bodyPr/>
                    <a:lstStyle/>
                    <a:p>
                      <a:pPr algn="ctr"/>
                      <a:r>
                        <a:rPr lang="en-IN" sz="140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1.82 ± .03</a:t>
                      </a:r>
                      <a:endParaRPr lang="en-IN" sz="14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a:noFill/>
                    </a:lnR>
                    <a:lnT w="12700" cap="flat" cmpd="sng" algn="ctr">
                      <a:solidFill>
                        <a:srgbClr val="FFFFFF"/>
                      </a:solidFill>
                      <a:prstDash val="solid"/>
                      <a:round/>
                      <a:headEnd type="none" w="med" len="med"/>
                      <a:tailEnd type="none" w="med" len="med"/>
                    </a:lnT>
                    <a:lnB w="38100" cap="flat" cmpd="sng" algn="ctr">
                      <a:solidFill>
                        <a:srgbClr val="5B9BD5"/>
                      </a:solidFill>
                      <a:prstDash val="solid"/>
                      <a:round/>
                      <a:headEnd type="none" w="med" len="med"/>
                      <a:tailEnd type="none" w="med" len="med"/>
                    </a:lnB>
                    <a:solidFill>
                      <a:srgbClr val="5B9BD5"/>
                    </a:solidFill>
                  </a:tcPr>
                </a:tc>
                <a:tc>
                  <a:txBody>
                    <a:bodyPr/>
                    <a:lstStyle/>
                    <a:p>
                      <a:pPr algn="ctr"/>
                      <a:r>
                        <a:rPr lang="en-IN" sz="1400" dirty="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1.18 ± .03</a:t>
                      </a:r>
                      <a:endParaRPr lang="en-IN" sz="14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755" marR="78755" marT="0" marB="0">
                    <a:lnL>
                      <a:noFill/>
                    </a:lnL>
                    <a:lnR w="38100" cap="flat" cmpd="sng" algn="ctr">
                      <a:solidFill>
                        <a:srgbClr val="5B9BD5"/>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97525326"/>
                  </a:ext>
                </a:extLst>
              </a:tr>
            </a:tbl>
          </a:graphicData>
        </a:graphic>
      </p:graphicFrame>
      <p:sp>
        <p:nvSpPr>
          <p:cNvPr id="6" name="TextBox 5">
            <a:extLst>
              <a:ext uri="{FF2B5EF4-FFF2-40B4-BE49-F238E27FC236}">
                <a16:creationId xmlns:a16="http://schemas.microsoft.com/office/drawing/2014/main" id="{97BBCDEB-2206-684C-A923-C50C49D2CDBD}"/>
              </a:ext>
            </a:extLst>
          </p:cNvPr>
          <p:cNvSpPr txBox="1"/>
          <p:nvPr/>
        </p:nvSpPr>
        <p:spPr>
          <a:xfrm>
            <a:off x="462729" y="4474858"/>
            <a:ext cx="7473521" cy="307777"/>
          </a:xfrm>
          <a:prstGeom prst="rect">
            <a:avLst/>
          </a:prstGeom>
          <a:noFill/>
        </p:spPr>
        <p:txBody>
          <a:bodyPr wrap="none" rtlCol="0">
            <a:spAutoFit/>
          </a:bodyPr>
          <a:lstStyle/>
          <a:p>
            <a:r>
              <a:rPr lang="en-US" dirty="0">
                <a:solidFill>
                  <a:schemeClr val="tx1"/>
                </a:solidFill>
                <a:latin typeface="Saira SemiCondensed Medium" pitchFamily="2" charset="77"/>
              </a:rPr>
              <a:t>This is a limited functionality evaluation no set metrics is available for testing and evaluating GANs </a:t>
            </a:r>
          </a:p>
        </p:txBody>
      </p:sp>
    </p:spTree>
    <p:extLst>
      <p:ext uri="{BB962C8B-B14F-4D97-AF65-F5344CB8AC3E}">
        <p14:creationId xmlns:p14="http://schemas.microsoft.com/office/powerpoint/2010/main" val="341532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3474-7751-1A4B-95BF-F687F20D2CA4}"/>
              </a:ext>
            </a:extLst>
          </p:cNvPr>
          <p:cNvSpPr>
            <a:spLocks noGrp="1"/>
          </p:cNvSpPr>
          <p:nvPr>
            <p:ph type="ctrTitle"/>
          </p:nvPr>
        </p:nvSpPr>
        <p:spPr/>
        <p:txBody>
          <a:bodyPr/>
          <a:lstStyle/>
          <a:p>
            <a:r>
              <a:rPr lang="en-US" sz="4000" dirty="0"/>
              <a:t>Quick Look at some extra </a:t>
            </a:r>
            <a:r>
              <a:rPr lang="en-US" sz="4000" dirty="0" err="1"/>
              <a:t>Maths</a:t>
            </a:r>
            <a:r>
              <a:rPr lang="en-US" sz="4000" dirty="0"/>
              <a:t> in the Progress Report</a:t>
            </a:r>
          </a:p>
        </p:txBody>
      </p:sp>
      <p:sp>
        <p:nvSpPr>
          <p:cNvPr id="4" name="Slide Number Placeholder 3">
            <a:extLst>
              <a:ext uri="{FF2B5EF4-FFF2-40B4-BE49-F238E27FC236}">
                <a16:creationId xmlns:a16="http://schemas.microsoft.com/office/drawing/2014/main" id="{32A2D570-3B8F-134E-866C-D07BA59B2FEF}"/>
              </a:ext>
            </a:extLst>
          </p:cNvPr>
          <p:cNvSpPr>
            <a:spLocks noGrp="1"/>
          </p:cNvSpPr>
          <p:nvPr>
            <p:ph type="sldNum" idx="4294967295"/>
          </p:nvPr>
        </p:nvSpPr>
        <p:spPr>
          <a:xfrm>
            <a:off x="8793163" y="4586288"/>
            <a:ext cx="350837" cy="404812"/>
          </a:xfrm>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5" name="Google Shape;146;p6" descr="Check List">
            <a:extLst>
              <a:ext uri="{FF2B5EF4-FFF2-40B4-BE49-F238E27FC236}">
                <a16:creationId xmlns:a16="http://schemas.microsoft.com/office/drawing/2014/main" id="{DB3ADF15-02C3-AB4F-AC34-3323985D3D1E}"/>
              </a:ext>
            </a:extLst>
          </p:cNvPr>
          <p:cNvPicPr preferRelativeResize="0"/>
          <p:nvPr/>
        </p:nvPicPr>
        <p:blipFill rotWithShape="1">
          <a:blip r:embed="rId2">
            <a:alphaModFix/>
          </a:blip>
          <a:srcRect/>
          <a:stretch/>
        </p:blipFill>
        <p:spPr>
          <a:xfrm>
            <a:off x="6966939" y="2966439"/>
            <a:ext cx="2177061" cy="2177061"/>
          </a:xfrm>
          <a:prstGeom prst="rect">
            <a:avLst/>
          </a:prstGeom>
          <a:noFill/>
          <a:ln>
            <a:noFill/>
          </a:ln>
        </p:spPr>
      </p:pic>
    </p:spTree>
    <p:extLst>
      <p:ext uri="{BB962C8B-B14F-4D97-AF65-F5344CB8AC3E}">
        <p14:creationId xmlns:p14="http://schemas.microsoft.com/office/powerpoint/2010/main" val="2971514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txBox="1">
            <a:spLocks noGrp="1"/>
          </p:cNvSpPr>
          <p:nvPr>
            <p:ph type="body" idx="1"/>
          </p:nvPr>
        </p:nvSpPr>
        <p:spPr>
          <a:xfrm>
            <a:off x="1063825" y="1118098"/>
            <a:ext cx="7752000" cy="3042600"/>
          </a:xfrm>
          <a:prstGeom prst="rect">
            <a:avLst/>
          </a:prstGeom>
        </p:spPr>
        <p:txBody>
          <a:bodyPr spcFirstLastPara="1" wrap="square" lIns="0" tIns="0" rIns="0" bIns="0" anchor="t" anchorCtr="0">
            <a:noAutofit/>
          </a:bodyPr>
          <a:lstStyle/>
          <a:p>
            <a:pPr marL="0" lvl="0" indent="0" algn="l">
              <a:spcAft>
                <a:spcPts val="600"/>
              </a:spcAft>
              <a:buNone/>
            </a:pPr>
            <a:r>
              <a:rPr lang="en-IN" dirty="0"/>
              <a:t>Stacked Generative Adversarial Networks (</a:t>
            </a:r>
            <a:r>
              <a:rPr lang="en-IN" dirty="0" err="1"/>
              <a:t>StackGAN</a:t>
            </a:r>
            <a:r>
              <a:rPr lang="en-IN" dirty="0"/>
              <a:t>) with Conditioning Augmentation for synthesizing </a:t>
            </a:r>
            <a:r>
              <a:rPr lang="en-IN" b="1" u="sng" dirty="0"/>
              <a:t>photo-realistic images </a:t>
            </a:r>
            <a:r>
              <a:rPr lang="en-IN" dirty="0"/>
              <a:t>which will be the focus of this project along with its comparison to the common DC-GAN put to the same task and how they matchup against each other and get statistical results</a:t>
            </a:r>
            <a:endParaRPr sz="3000" dirty="0"/>
          </a:p>
        </p:txBody>
      </p:sp>
      <p:sp>
        <p:nvSpPr>
          <p:cNvPr id="220" name="Google Shape;220;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78D081-9986-1E4A-8CAE-2CD71821B123}"/>
              </a:ext>
            </a:extLst>
          </p:cNvPr>
          <p:cNvSpPr>
            <a:spLocks noGrp="1"/>
          </p:cNvSpPr>
          <p:nvPr>
            <p:ph type="title"/>
          </p:nvPr>
        </p:nvSpPr>
        <p:spPr>
          <a:xfrm>
            <a:off x="1207750" y="313978"/>
            <a:ext cx="6728400" cy="351300"/>
          </a:xfrm>
        </p:spPr>
        <p:txBody>
          <a:bodyPr/>
          <a:lstStyle/>
          <a:p>
            <a:r>
              <a:rPr lang="en-US" dirty="0"/>
              <a:t>Demerits / Drawbacks</a:t>
            </a:r>
          </a:p>
        </p:txBody>
      </p:sp>
      <p:sp>
        <p:nvSpPr>
          <p:cNvPr id="5" name="Text Placeholder 4">
            <a:extLst>
              <a:ext uri="{FF2B5EF4-FFF2-40B4-BE49-F238E27FC236}">
                <a16:creationId xmlns:a16="http://schemas.microsoft.com/office/drawing/2014/main" id="{A09692CE-E55A-5342-8471-9EFDEE7375EA}"/>
              </a:ext>
            </a:extLst>
          </p:cNvPr>
          <p:cNvSpPr>
            <a:spLocks noGrp="1"/>
          </p:cNvSpPr>
          <p:nvPr>
            <p:ph type="body" idx="1"/>
          </p:nvPr>
        </p:nvSpPr>
        <p:spPr>
          <a:xfrm>
            <a:off x="1207750" y="855507"/>
            <a:ext cx="6728400" cy="3033900"/>
          </a:xfrm>
        </p:spPr>
        <p:txBody>
          <a:bodyPr/>
          <a:lstStyle/>
          <a:p>
            <a:r>
              <a:rPr lang="en-US" sz="1800" dirty="0"/>
              <a:t>No instantaneous results of a manual textual description </a:t>
            </a:r>
          </a:p>
          <a:p>
            <a:r>
              <a:rPr lang="en-US" sz="1800" dirty="0"/>
              <a:t>Training takes a long time!</a:t>
            </a:r>
          </a:p>
          <a:p>
            <a:r>
              <a:rPr lang="en-US" sz="1800" dirty="0"/>
              <a:t>No agreed upon evaluation parameters</a:t>
            </a:r>
          </a:p>
          <a:p>
            <a:r>
              <a:rPr lang="en-US" sz="1800" dirty="0"/>
              <a:t>Scalability issues :A working deployed </a:t>
            </a:r>
            <a:r>
              <a:rPr lang="en-US" sz="1800" dirty="0" err="1"/>
              <a:t>StackGAN</a:t>
            </a:r>
            <a:r>
              <a:rPr lang="en-US" sz="1800" dirty="0"/>
              <a:t> would still take time to generate results.</a:t>
            </a:r>
          </a:p>
          <a:p>
            <a:r>
              <a:rPr lang="en-US" sz="1800" dirty="0"/>
              <a:t>And the Biggest one of them all: Training Mechanical power , Graphical Power.</a:t>
            </a:r>
          </a:p>
          <a:p>
            <a:r>
              <a:rPr lang="en-US" sz="1800" dirty="0"/>
              <a:t>Due to the limited availability of resources during quarantine  training was done on my own PC , laptops and using Google Collab</a:t>
            </a:r>
          </a:p>
          <a:p>
            <a:r>
              <a:rPr lang="en-US" sz="1800" dirty="0"/>
              <a:t>The training is very graphically intensive and requires good graphical hardware to do the same </a:t>
            </a:r>
          </a:p>
          <a:p>
            <a:r>
              <a:rPr lang="en-US" sz="1800" dirty="0"/>
              <a:t>The training process takes hours to come up with a distinctive response to the text.</a:t>
            </a:r>
          </a:p>
          <a:p>
            <a:r>
              <a:rPr lang="en-US" sz="1800" dirty="0"/>
              <a:t>Would improve by a lot if performed in a proper lab.</a:t>
            </a:r>
          </a:p>
          <a:p>
            <a:endParaRPr lang="en-US" sz="2800" dirty="0"/>
          </a:p>
          <a:p>
            <a:endParaRPr lang="en-US" sz="2800" dirty="0"/>
          </a:p>
          <a:p>
            <a:endParaRPr lang="en-US" sz="2800" dirty="0"/>
          </a:p>
        </p:txBody>
      </p:sp>
      <p:sp>
        <p:nvSpPr>
          <p:cNvPr id="6" name="Google Shape;135;p4">
            <a:extLst>
              <a:ext uri="{FF2B5EF4-FFF2-40B4-BE49-F238E27FC236}">
                <a16:creationId xmlns:a16="http://schemas.microsoft.com/office/drawing/2014/main" id="{09798072-AC26-254E-80AF-FDEF84C55FA0}"/>
              </a:ext>
            </a:extLst>
          </p:cNvPr>
          <p:cNvSpPr/>
          <p:nvPr/>
        </p:nvSpPr>
        <p:spPr>
          <a:xfrm>
            <a:off x="7790827" y="698389"/>
            <a:ext cx="1353173" cy="1380841"/>
          </a:xfrm>
          <a:prstGeom prst="round2DiagRect">
            <a:avLst>
              <a:gd name="adj1" fmla="val 2972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p4">
            <a:extLst>
              <a:ext uri="{FF2B5EF4-FFF2-40B4-BE49-F238E27FC236}">
                <a16:creationId xmlns:a16="http://schemas.microsoft.com/office/drawing/2014/main" id="{060EE591-D347-0E4B-842A-C31A430CD6F5}"/>
              </a:ext>
            </a:extLst>
          </p:cNvPr>
          <p:cNvSpPr/>
          <p:nvPr/>
        </p:nvSpPr>
        <p:spPr>
          <a:xfrm>
            <a:off x="7936150" y="855507"/>
            <a:ext cx="776411" cy="792286"/>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8EF79F20-9E2B-464D-B1E7-0AEDF4B07224}"/>
              </a:ext>
            </a:extLst>
          </p:cNvPr>
          <p:cNvSpPr txBox="1"/>
          <p:nvPr/>
        </p:nvSpPr>
        <p:spPr>
          <a:xfrm>
            <a:off x="8637147" y="4637988"/>
            <a:ext cx="383438" cy="307777"/>
          </a:xfrm>
          <a:prstGeom prst="rect">
            <a:avLst/>
          </a:prstGeom>
          <a:noFill/>
        </p:spPr>
        <p:txBody>
          <a:bodyPr wrap="none" rtlCol="0">
            <a:spAutoFit/>
          </a:bodyPr>
          <a:lstStyle/>
          <a:p>
            <a:r>
              <a:rPr lang="en-US" dirty="0">
                <a:solidFill>
                  <a:schemeClr val="bg1">
                    <a:lumMod val="50000"/>
                    <a:lumOff val="50000"/>
                  </a:schemeClr>
                </a:solidFill>
              </a:rPr>
              <a:t>30</a:t>
            </a:r>
          </a:p>
        </p:txBody>
      </p:sp>
    </p:spTree>
    <p:extLst>
      <p:ext uri="{BB962C8B-B14F-4D97-AF65-F5344CB8AC3E}">
        <p14:creationId xmlns:p14="http://schemas.microsoft.com/office/powerpoint/2010/main" val="1324580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BD3C-37C4-874D-81E2-40AA2B47C092}"/>
              </a:ext>
            </a:extLst>
          </p:cNvPr>
          <p:cNvSpPr>
            <a:spLocks noGrp="1"/>
          </p:cNvSpPr>
          <p:nvPr>
            <p:ph type="title"/>
          </p:nvPr>
        </p:nvSpPr>
        <p:spPr>
          <a:xfrm>
            <a:off x="1207800" y="167349"/>
            <a:ext cx="6728400" cy="351300"/>
          </a:xfrm>
        </p:spPr>
        <p:txBody>
          <a:bodyPr/>
          <a:lstStyle/>
          <a:p>
            <a:r>
              <a:rPr lang="en-US" dirty="0"/>
              <a:t>Conclusion / Future Plan</a:t>
            </a:r>
          </a:p>
        </p:txBody>
      </p:sp>
      <p:sp>
        <p:nvSpPr>
          <p:cNvPr id="3" name="Text Placeholder 2">
            <a:extLst>
              <a:ext uri="{FF2B5EF4-FFF2-40B4-BE49-F238E27FC236}">
                <a16:creationId xmlns:a16="http://schemas.microsoft.com/office/drawing/2014/main" id="{B1BC0289-76F1-E74F-8264-69B683003C11}"/>
              </a:ext>
            </a:extLst>
          </p:cNvPr>
          <p:cNvSpPr>
            <a:spLocks noGrp="1"/>
          </p:cNvSpPr>
          <p:nvPr>
            <p:ph type="body" idx="1"/>
          </p:nvPr>
        </p:nvSpPr>
        <p:spPr>
          <a:xfrm>
            <a:off x="1094728" y="610016"/>
            <a:ext cx="6728400" cy="3033900"/>
          </a:xfrm>
        </p:spPr>
        <p:txBody>
          <a:bodyPr/>
          <a:lstStyle/>
          <a:p>
            <a:pPr lvl="0"/>
            <a:r>
              <a:rPr lang="en-IN" sz="1600" dirty="0"/>
              <a:t>After the analysing the scores (FID &amp; Inception scores) we can see how the </a:t>
            </a:r>
            <a:r>
              <a:rPr lang="en-IN" sz="1600" dirty="0" err="1"/>
              <a:t>StackGAN</a:t>
            </a:r>
            <a:r>
              <a:rPr lang="en-IN" sz="1600" dirty="0"/>
              <a:t> improves the GAN architecture and increases the resolution and improves the image quality by a lot as we can see by the trained models’ images generated.</a:t>
            </a:r>
          </a:p>
          <a:p>
            <a:pPr lvl="0"/>
            <a:r>
              <a:rPr lang="en-IN" sz="1600" dirty="0"/>
              <a:t>Compared to existing text-to-image generative models, </a:t>
            </a:r>
            <a:r>
              <a:rPr lang="en-IN" sz="1600" dirty="0" err="1"/>
              <a:t>StackGAN</a:t>
            </a:r>
            <a:r>
              <a:rPr lang="en-IN" sz="1600" dirty="0"/>
              <a:t>  generates higher resolution images (e.g., 256×256) with more photo-realistic details and diversity.</a:t>
            </a:r>
          </a:p>
          <a:p>
            <a:pPr lvl="0"/>
            <a:r>
              <a:rPr lang="en-IN" sz="1600" dirty="0"/>
              <a:t>The double stage GAN proves to be a crucial part in improving the scores by a huge margin. The double structure consisting of 2 generators and 2 discriminators </a:t>
            </a:r>
            <a:r>
              <a:rPr lang="en-IN" sz="1600" dirty="0" err="1"/>
              <a:t>upsamples</a:t>
            </a:r>
            <a:r>
              <a:rPr lang="en-IN" sz="1600" dirty="0"/>
              <a:t> the image to a higher resolution (256x256) instead of the low-res(64x64) image generated by the DC-GAN.</a:t>
            </a:r>
          </a:p>
          <a:p>
            <a:pPr lvl="0"/>
            <a:r>
              <a:rPr lang="en-IN" sz="1600" dirty="0" err="1"/>
              <a:t>StackGAN</a:t>
            </a:r>
            <a:r>
              <a:rPr lang="en-IN" sz="1600" dirty="0"/>
              <a:t> is a powerful concept and the fact that they are able to create such photo-realistic images from the text is simply incredible.</a:t>
            </a:r>
          </a:p>
          <a:p>
            <a:pPr lvl="0"/>
            <a:r>
              <a:rPr lang="en-IN" sz="1600" dirty="0"/>
              <a:t>Moreover, training and implementing other GANs like the OP-GAN, </a:t>
            </a:r>
            <a:r>
              <a:rPr lang="en-IN" sz="1600" dirty="0" err="1"/>
              <a:t>AttnGAN</a:t>
            </a:r>
            <a:r>
              <a:rPr lang="en-IN" sz="1600" dirty="0"/>
              <a:t>, </a:t>
            </a:r>
            <a:r>
              <a:rPr lang="en-IN" sz="1600" dirty="0" err="1"/>
              <a:t>BigGAN</a:t>
            </a:r>
            <a:r>
              <a:rPr lang="en-IN" sz="1600" dirty="0"/>
              <a:t> or combing </a:t>
            </a:r>
            <a:r>
              <a:rPr lang="en-IN" sz="1600" dirty="0" err="1"/>
              <a:t>StackGAN</a:t>
            </a:r>
            <a:r>
              <a:rPr lang="en-IN" sz="1600" dirty="0"/>
              <a:t> with other models etc for the current objective of generating photo-realistic images from textual descriptions (combing GANs with CLIP).</a:t>
            </a:r>
          </a:p>
          <a:p>
            <a:endParaRPr lang="en-US" sz="2800" dirty="0"/>
          </a:p>
        </p:txBody>
      </p:sp>
      <p:sp>
        <p:nvSpPr>
          <p:cNvPr id="4" name="Slide Number Placeholder 3">
            <a:extLst>
              <a:ext uri="{FF2B5EF4-FFF2-40B4-BE49-F238E27FC236}">
                <a16:creationId xmlns:a16="http://schemas.microsoft.com/office/drawing/2014/main" id="{0F929278-8EB2-8148-B880-B0BB6CFA93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1492214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8B6458-D7BA-7A4A-88DE-358573D9184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5" name="Picture 4" descr="Logo&#10;&#10;Description automatically generated">
            <a:extLst>
              <a:ext uri="{FF2B5EF4-FFF2-40B4-BE49-F238E27FC236}">
                <a16:creationId xmlns:a16="http://schemas.microsoft.com/office/drawing/2014/main" id="{0F383A9B-AB22-334F-8B8B-888F391E7E7D}"/>
              </a:ext>
            </a:extLst>
          </p:cNvPr>
          <p:cNvPicPr>
            <a:picLocks noChangeAspect="1"/>
          </p:cNvPicPr>
          <p:nvPr/>
        </p:nvPicPr>
        <p:blipFill>
          <a:blip r:embed="rId2"/>
          <a:stretch>
            <a:fillRect/>
          </a:stretch>
        </p:blipFill>
        <p:spPr>
          <a:xfrm>
            <a:off x="1" y="0"/>
            <a:ext cx="9144000" cy="5143499"/>
          </a:xfrm>
          <a:prstGeom prst="rect">
            <a:avLst/>
          </a:prstGeom>
        </p:spPr>
      </p:pic>
    </p:spTree>
    <p:extLst>
      <p:ext uri="{BB962C8B-B14F-4D97-AF65-F5344CB8AC3E}">
        <p14:creationId xmlns:p14="http://schemas.microsoft.com/office/powerpoint/2010/main" val="431697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5"/>
          <p:cNvSpPr txBox="1">
            <a:spLocks noGrp="1"/>
          </p:cNvSpPr>
          <p:nvPr>
            <p:ph type="title"/>
          </p:nvPr>
        </p:nvSpPr>
        <p:spPr>
          <a:xfrm>
            <a:off x="1207850" y="855500"/>
            <a:ext cx="76113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What exactly are GANs ?</a:t>
            </a:r>
            <a:endParaRPr dirty="0"/>
          </a:p>
        </p:txBody>
      </p:sp>
      <p:sp>
        <p:nvSpPr>
          <p:cNvPr id="226" name="Google Shape;226;p15"/>
          <p:cNvSpPr txBox="1">
            <a:spLocks noGrp="1"/>
          </p:cNvSpPr>
          <p:nvPr>
            <p:ph type="body" idx="1"/>
          </p:nvPr>
        </p:nvSpPr>
        <p:spPr>
          <a:xfrm>
            <a:off x="856551" y="1374038"/>
            <a:ext cx="8134924" cy="2913962"/>
          </a:xfrm>
          <a:prstGeom prst="rect">
            <a:avLst/>
          </a:prstGeom>
        </p:spPr>
        <p:txBody>
          <a:bodyPr spcFirstLastPara="1" wrap="square" lIns="0" tIns="0" rIns="0" bIns="0" anchor="t" anchorCtr="0">
            <a:noAutofit/>
          </a:bodyPr>
          <a:lstStyle/>
          <a:p>
            <a:pPr lvl="0" indent="-368300">
              <a:buClr>
                <a:schemeClr val="dk1"/>
              </a:buClr>
              <a:buSzPts val="2200"/>
            </a:pPr>
            <a:r>
              <a:rPr lang="en-IN" dirty="0"/>
              <a:t>GANs are a clever way of training a generative model by framing the problem as a supervised learning problem with two sub-models: the generator model that we train to generate new examples, and the discriminator model that tries to classify examples as either real (from the domain) or fake (generated). The two models are trained together in a zero-sum game, adversarial, until the discriminator model is fooled about half the time, meaning the generator model is generating plausible examples.</a:t>
            </a:r>
            <a:endParaRPr dirty="0"/>
          </a:p>
        </p:txBody>
      </p:sp>
      <p:sp>
        <p:nvSpPr>
          <p:cNvPr id="227" name="Google Shape;227;p1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2BE3-C481-6647-AD57-FD22C41774ED}"/>
              </a:ext>
            </a:extLst>
          </p:cNvPr>
          <p:cNvSpPr>
            <a:spLocks noGrp="1"/>
          </p:cNvSpPr>
          <p:nvPr>
            <p:ph type="title"/>
          </p:nvPr>
        </p:nvSpPr>
        <p:spPr/>
        <p:txBody>
          <a:bodyPr/>
          <a:lstStyle/>
          <a:p>
            <a:r>
              <a:rPr lang="en-US" dirty="0"/>
              <a:t>Some Applications of GANs</a:t>
            </a:r>
          </a:p>
        </p:txBody>
      </p:sp>
      <p:sp>
        <p:nvSpPr>
          <p:cNvPr id="4" name="Slide Number Placeholder 3">
            <a:extLst>
              <a:ext uri="{FF2B5EF4-FFF2-40B4-BE49-F238E27FC236}">
                <a16:creationId xmlns:a16="http://schemas.microsoft.com/office/drawing/2014/main" id="{8513CBA2-768B-4442-AA92-DC97466185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2E969DFC-7BC4-CC45-A4ED-B88DD74E829B}"/>
              </a:ext>
            </a:extLst>
          </p:cNvPr>
          <p:cNvPicPr>
            <a:picLocks noChangeAspect="1"/>
          </p:cNvPicPr>
          <p:nvPr/>
        </p:nvPicPr>
        <p:blipFill>
          <a:blip r:embed="rId2"/>
          <a:stretch>
            <a:fillRect/>
          </a:stretch>
        </p:blipFill>
        <p:spPr>
          <a:xfrm>
            <a:off x="177832" y="1285875"/>
            <a:ext cx="4011395" cy="2571750"/>
          </a:xfrm>
          <a:prstGeom prst="rect">
            <a:avLst/>
          </a:prstGeom>
        </p:spPr>
      </p:pic>
      <p:sp>
        <p:nvSpPr>
          <p:cNvPr id="7" name="TextBox 6">
            <a:extLst>
              <a:ext uri="{FF2B5EF4-FFF2-40B4-BE49-F238E27FC236}">
                <a16:creationId xmlns:a16="http://schemas.microsoft.com/office/drawing/2014/main" id="{EA1EDE80-46AD-F641-BCA4-4EB0175A147B}"/>
              </a:ext>
            </a:extLst>
          </p:cNvPr>
          <p:cNvSpPr txBox="1"/>
          <p:nvPr/>
        </p:nvSpPr>
        <p:spPr>
          <a:xfrm>
            <a:off x="435934" y="3936694"/>
            <a:ext cx="3211135" cy="338554"/>
          </a:xfrm>
          <a:prstGeom prst="rect">
            <a:avLst/>
          </a:prstGeom>
          <a:noFill/>
        </p:spPr>
        <p:txBody>
          <a:bodyPr wrap="none" rtlCol="0">
            <a:spAutoFit/>
          </a:bodyPr>
          <a:lstStyle/>
          <a:p>
            <a:r>
              <a:rPr lang="en-US" sz="1600" dirty="0">
                <a:solidFill>
                  <a:schemeClr val="tx1"/>
                </a:solidFill>
                <a:latin typeface="Saira SemiCondensed Medium" pitchFamily="2" charset="77"/>
              </a:rPr>
              <a:t>Nvidia’s </a:t>
            </a:r>
            <a:r>
              <a:rPr lang="en-US" sz="1600" dirty="0" err="1">
                <a:solidFill>
                  <a:schemeClr val="tx1"/>
                </a:solidFill>
                <a:latin typeface="Saira SemiCondensed Medium" pitchFamily="2" charset="77"/>
              </a:rPr>
              <a:t>StyleGAN</a:t>
            </a:r>
            <a:r>
              <a:rPr lang="en-US" sz="1600" dirty="0">
                <a:solidFill>
                  <a:schemeClr val="tx1"/>
                </a:solidFill>
                <a:latin typeface="Saira SemiCondensed Medium" pitchFamily="2" charset="77"/>
              </a:rPr>
              <a:t> to generate faces</a:t>
            </a:r>
          </a:p>
        </p:txBody>
      </p:sp>
      <p:pic>
        <p:nvPicPr>
          <p:cNvPr id="9" name="Picture 8" descr="A collage of different animals&#10;&#10;Description automatically generated with low confidence">
            <a:extLst>
              <a:ext uri="{FF2B5EF4-FFF2-40B4-BE49-F238E27FC236}">
                <a16:creationId xmlns:a16="http://schemas.microsoft.com/office/drawing/2014/main" id="{B0B132DC-2AB3-A24D-8777-298475C5236E}"/>
              </a:ext>
            </a:extLst>
          </p:cNvPr>
          <p:cNvPicPr>
            <a:picLocks noChangeAspect="1"/>
          </p:cNvPicPr>
          <p:nvPr/>
        </p:nvPicPr>
        <p:blipFill>
          <a:blip r:embed="rId3"/>
          <a:stretch>
            <a:fillRect/>
          </a:stretch>
        </p:blipFill>
        <p:spPr>
          <a:xfrm>
            <a:off x="6410365" y="116441"/>
            <a:ext cx="2542247" cy="2338867"/>
          </a:xfrm>
          <a:prstGeom prst="rect">
            <a:avLst/>
          </a:prstGeom>
        </p:spPr>
      </p:pic>
      <p:sp>
        <p:nvSpPr>
          <p:cNvPr id="10" name="TextBox 9">
            <a:extLst>
              <a:ext uri="{FF2B5EF4-FFF2-40B4-BE49-F238E27FC236}">
                <a16:creationId xmlns:a16="http://schemas.microsoft.com/office/drawing/2014/main" id="{38288FF7-B6DA-2D4F-BA32-AC9503DBEA42}"/>
              </a:ext>
            </a:extLst>
          </p:cNvPr>
          <p:cNvSpPr txBox="1"/>
          <p:nvPr/>
        </p:nvSpPr>
        <p:spPr>
          <a:xfrm>
            <a:off x="6243216" y="2492151"/>
            <a:ext cx="2709396" cy="307777"/>
          </a:xfrm>
          <a:prstGeom prst="rect">
            <a:avLst/>
          </a:prstGeom>
          <a:noFill/>
        </p:spPr>
        <p:txBody>
          <a:bodyPr wrap="none" rtlCol="0">
            <a:spAutoFit/>
          </a:bodyPr>
          <a:lstStyle/>
          <a:p>
            <a:r>
              <a:rPr lang="en-US" dirty="0">
                <a:solidFill>
                  <a:schemeClr val="tx1"/>
                </a:solidFill>
                <a:latin typeface="Saira SemiCondensed Medium" pitchFamily="2" charset="77"/>
              </a:rPr>
              <a:t>Neural style transfer via </a:t>
            </a:r>
            <a:r>
              <a:rPr lang="en-US" dirty="0" err="1">
                <a:solidFill>
                  <a:schemeClr val="tx1"/>
                </a:solidFill>
                <a:latin typeface="Saira SemiCondensed Medium" pitchFamily="2" charset="77"/>
              </a:rPr>
              <a:t>CycleGAN</a:t>
            </a:r>
            <a:endParaRPr lang="en-US" dirty="0">
              <a:solidFill>
                <a:schemeClr val="tx1"/>
              </a:solidFill>
              <a:latin typeface="Saira SemiCondensed Medium" pitchFamily="2" charset="77"/>
            </a:endParaRPr>
          </a:p>
        </p:txBody>
      </p:sp>
      <p:pic>
        <p:nvPicPr>
          <p:cNvPr id="12" name="Picture 11" descr="Graphical user interface&#10;&#10;Description automatically generated">
            <a:extLst>
              <a:ext uri="{FF2B5EF4-FFF2-40B4-BE49-F238E27FC236}">
                <a16:creationId xmlns:a16="http://schemas.microsoft.com/office/drawing/2014/main" id="{BEB97BBA-25DE-5546-A6E6-0594EF14756B}"/>
              </a:ext>
            </a:extLst>
          </p:cNvPr>
          <p:cNvPicPr>
            <a:picLocks noChangeAspect="1"/>
          </p:cNvPicPr>
          <p:nvPr/>
        </p:nvPicPr>
        <p:blipFill>
          <a:blip r:embed="rId4"/>
          <a:stretch>
            <a:fillRect/>
          </a:stretch>
        </p:blipFill>
        <p:spPr>
          <a:xfrm>
            <a:off x="4362573" y="2738841"/>
            <a:ext cx="3761286" cy="1998183"/>
          </a:xfrm>
          <a:prstGeom prst="rect">
            <a:avLst/>
          </a:prstGeom>
        </p:spPr>
      </p:pic>
      <p:sp>
        <p:nvSpPr>
          <p:cNvPr id="13" name="TextBox 12">
            <a:extLst>
              <a:ext uri="{FF2B5EF4-FFF2-40B4-BE49-F238E27FC236}">
                <a16:creationId xmlns:a16="http://schemas.microsoft.com/office/drawing/2014/main" id="{C5D05B5B-7FFA-A240-AFBE-C70831A1FD5E}"/>
              </a:ext>
            </a:extLst>
          </p:cNvPr>
          <p:cNvSpPr txBox="1"/>
          <p:nvPr/>
        </p:nvSpPr>
        <p:spPr>
          <a:xfrm>
            <a:off x="5447966" y="4737024"/>
            <a:ext cx="1417376" cy="307777"/>
          </a:xfrm>
          <a:prstGeom prst="rect">
            <a:avLst/>
          </a:prstGeom>
          <a:noFill/>
        </p:spPr>
        <p:txBody>
          <a:bodyPr wrap="none" rtlCol="0">
            <a:spAutoFit/>
          </a:bodyPr>
          <a:lstStyle/>
          <a:p>
            <a:r>
              <a:rPr lang="en-US" dirty="0">
                <a:solidFill>
                  <a:schemeClr val="tx1"/>
                </a:solidFill>
                <a:latin typeface="Saira SemiCondensed Medium" pitchFamily="2" charset="77"/>
              </a:rPr>
              <a:t>Nvidia’s </a:t>
            </a:r>
            <a:r>
              <a:rPr lang="en-US" dirty="0" err="1">
                <a:solidFill>
                  <a:schemeClr val="tx1"/>
                </a:solidFill>
                <a:latin typeface="Saira SemiCondensed Medium" pitchFamily="2" charset="77"/>
              </a:rPr>
              <a:t>GauGAN</a:t>
            </a:r>
            <a:endParaRPr lang="en-US" dirty="0">
              <a:solidFill>
                <a:schemeClr val="tx1"/>
              </a:solidFill>
              <a:latin typeface="Saira SemiCondensed Medium" pitchFamily="2" charset="77"/>
            </a:endParaRPr>
          </a:p>
        </p:txBody>
      </p:sp>
    </p:spTree>
    <p:extLst>
      <p:ext uri="{BB962C8B-B14F-4D97-AF65-F5344CB8AC3E}">
        <p14:creationId xmlns:p14="http://schemas.microsoft.com/office/powerpoint/2010/main" val="4148145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BC95-5C37-6B43-870B-84A9F133DDC3}"/>
              </a:ext>
            </a:extLst>
          </p:cNvPr>
          <p:cNvSpPr>
            <a:spLocks noGrp="1"/>
          </p:cNvSpPr>
          <p:nvPr>
            <p:ph type="title"/>
          </p:nvPr>
        </p:nvSpPr>
        <p:spPr>
          <a:xfrm>
            <a:off x="1207800" y="350873"/>
            <a:ext cx="6649660" cy="303039"/>
          </a:xfrm>
        </p:spPr>
        <p:txBody>
          <a:bodyPr/>
          <a:lstStyle/>
          <a:p>
            <a:r>
              <a:rPr lang="en-US" dirty="0"/>
              <a:t>But how would we generate Images from text using GANs ? </a:t>
            </a:r>
          </a:p>
        </p:txBody>
      </p:sp>
      <p:sp>
        <p:nvSpPr>
          <p:cNvPr id="4" name="Slide Number Placeholder 3">
            <a:extLst>
              <a:ext uri="{FF2B5EF4-FFF2-40B4-BE49-F238E27FC236}">
                <a16:creationId xmlns:a16="http://schemas.microsoft.com/office/drawing/2014/main" id="{BD2CB470-D569-CF4D-807D-7E177813640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5" name="Picture 4" descr="Diagram&#10;&#10;Description automatically generated">
            <a:extLst>
              <a:ext uri="{FF2B5EF4-FFF2-40B4-BE49-F238E27FC236}">
                <a16:creationId xmlns:a16="http://schemas.microsoft.com/office/drawing/2014/main" id="{524A2DC3-1247-B648-AA55-1DE36458D087}"/>
              </a:ext>
            </a:extLst>
          </p:cNvPr>
          <p:cNvPicPr/>
          <p:nvPr/>
        </p:nvPicPr>
        <p:blipFill>
          <a:blip r:embed="rId2"/>
          <a:stretch>
            <a:fillRect/>
          </a:stretch>
        </p:blipFill>
        <p:spPr>
          <a:xfrm>
            <a:off x="835528" y="1192063"/>
            <a:ext cx="7472944" cy="2350175"/>
          </a:xfrm>
          <a:prstGeom prst="rect">
            <a:avLst/>
          </a:prstGeom>
        </p:spPr>
      </p:pic>
      <p:sp>
        <p:nvSpPr>
          <p:cNvPr id="6" name="TextBox 5">
            <a:extLst>
              <a:ext uri="{FF2B5EF4-FFF2-40B4-BE49-F238E27FC236}">
                <a16:creationId xmlns:a16="http://schemas.microsoft.com/office/drawing/2014/main" id="{933132EF-D288-CF4A-9089-96256205ABE9}"/>
              </a:ext>
            </a:extLst>
          </p:cNvPr>
          <p:cNvSpPr txBox="1"/>
          <p:nvPr/>
        </p:nvSpPr>
        <p:spPr>
          <a:xfrm>
            <a:off x="835528" y="3711057"/>
            <a:ext cx="3020379" cy="369332"/>
          </a:xfrm>
          <a:prstGeom prst="rect">
            <a:avLst/>
          </a:prstGeom>
          <a:noFill/>
        </p:spPr>
        <p:txBody>
          <a:bodyPr wrap="none" rtlCol="0">
            <a:spAutoFit/>
          </a:bodyPr>
          <a:lstStyle/>
          <a:p>
            <a:r>
              <a:rPr lang="en-US" sz="1800" dirty="0">
                <a:solidFill>
                  <a:schemeClr val="tx1"/>
                </a:solidFill>
                <a:latin typeface="Saira SemiCondensed SemiBold" pitchFamily="2" charset="77"/>
              </a:rPr>
              <a:t>The Loss function is given by :</a:t>
            </a:r>
          </a:p>
        </p:txBody>
      </p:sp>
      <p:pic>
        <p:nvPicPr>
          <p:cNvPr id="8" name="Picture 7">
            <a:extLst>
              <a:ext uri="{FF2B5EF4-FFF2-40B4-BE49-F238E27FC236}">
                <a16:creationId xmlns:a16="http://schemas.microsoft.com/office/drawing/2014/main" id="{4B4DA4B6-B0CE-4342-8444-DD2E772CC92D}"/>
              </a:ext>
            </a:extLst>
          </p:cNvPr>
          <p:cNvPicPr>
            <a:picLocks noChangeAspect="1"/>
          </p:cNvPicPr>
          <p:nvPr/>
        </p:nvPicPr>
        <p:blipFill>
          <a:blip r:embed="rId3"/>
          <a:stretch>
            <a:fillRect/>
          </a:stretch>
        </p:blipFill>
        <p:spPr>
          <a:xfrm>
            <a:off x="1544248" y="4080389"/>
            <a:ext cx="6197600" cy="838200"/>
          </a:xfrm>
          <a:prstGeom prst="rect">
            <a:avLst/>
          </a:prstGeom>
        </p:spPr>
      </p:pic>
    </p:spTree>
    <p:extLst>
      <p:ext uri="{BB962C8B-B14F-4D97-AF65-F5344CB8AC3E}">
        <p14:creationId xmlns:p14="http://schemas.microsoft.com/office/powerpoint/2010/main" val="105343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EC7B-4A07-FA49-A78D-60674EE8B7B0}"/>
              </a:ext>
            </a:extLst>
          </p:cNvPr>
          <p:cNvSpPr>
            <a:spLocks noGrp="1"/>
          </p:cNvSpPr>
          <p:nvPr>
            <p:ph type="title"/>
          </p:nvPr>
        </p:nvSpPr>
        <p:spPr/>
        <p:txBody>
          <a:bodyPr/>
          <a:lstStyle/>
          <a:p>
            <a:r>
              <a:rPr lang="en-US" dirty="0"/>
              <a:t>Generated Images from the DC-GAN</a:t>
            </a:r>
          </a:p>
        </p:txBody>
      </p:sp>
      <p:sp>
        <p:nvSpPr>
          <p:cNvPr id="4" name="Slide Number Placeholder 3">
            <a:extLst>
              <a:ext uri="{FF2B5EF4-FFF2-40B4-BE49-F238E27FC236}">
                <a16:creationId xmlns:a16="http://schemas.microsoft.com/office/drawing/2014/main" id="{2CF57247-FB42-0443-B6A6-CE19D12CC58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7" name="TextBox 6">
            <a:extLst>
              <a:ext uri="{FF2B5EF4-FFF2-40B4-BE49-F238E27FC236}">
                <a16:creationId xmlns:a16="http://schemas.microsoft.com/office/drawing/2014/main" id="{EEB9ACBC-7CFD-184F-A8A7-32D27CD43E6C}"/>
              </a:ext>
            </a:extLst>
          </p:cNvPr>
          <p:cNvSpPr txBox="1"/>
          <p:nvPr/>
        </p:nvSpPr>
        <p:spPr>
          <a:xfrm>
            <a:off x="3166487" y="4585800"/>
            <a:ext cx="3318537" cy="523220"/>
          </a:xfrm>
          <a:prstGeom prst="rect">
            <a:avLst/>
          </a:prstGeom>
          <a:noFill/>
        </p:spPr>
        <p:txBody>
          <a:bodyPr wrap="none" rtlCol="0">
            <a:spAutoFit/>
          </a:bodyPr>
          <a:lstStyle/>
          <a:p>
            <a:r>
              <a:rPr lang="en-US" dirty="0">
                <a:solidFill>
                  <a:schemeClr val="tx1"/>
                </a:solidFill>
                <a:latin typeface="Saira SemiCondensed Medium" pitchFamily="2" charset="77"/>
              </a:rPr>
              <a:t>A collection of generated images</a:t>
            </a:r>
          </a:p>
          <a:p>
            <a:pPr algn="ctr"/>
            <a:r>
              <a:rPr lang="en-US" dirty="0">
                <a:solidFill>
                  <a:schemeClr val="tx1"/>
                </a:solidFill>
                <a:latin typeface="Saira SemiCondensed Medium" pitchFamily="2" charset="77"/>
              </a:rPr>
              <a:t>(64x64) on MS-COCO , CUB and Oxford 102</a:t>
            </a:r>
          </a:p>
        </p:txBody>
      </p:sp>
      <p:pic>
        <p:nvPicPr>
          <p:cNvPr id="21" name="Picture 20" descr="A collage of birds&#10;&#10;Description automatically generated with medium confidence">
            <a:extLst>
              <a:ext uri="{FF2B5EF4-FFF2-40B4-BE49-F238E27FC236}">
                <a16:creationId xmlns:a16="http://schemas.microsoft.com/office/drawing/2014/main" id="{7DCCA80C-C1C6-3149-A18B-7BAC896BEAC4}"/>
              </a:ext>
            </a:extLst>
          </p:cNvPr>
          <p:cNvPicPr>
            <a:picLocks noChangeAspect="1"/>
          </p:cNvPicPr>
          <p:nvPr/>
        </p:nvPicPr>
        <p:blipFill>
          <a:blip r:embed="rId2"/>
          <a:stretch>
            <a:fillRect/>
          </a:stretch>
        </p:blipFill>
        <p:spPr>
          <a:xfrm>
            <a:off x="6485024" y="1206806"/>
            <a:ext cx="1514085" cy="3319340"/>
          </a:xfrm>
          <a:prstGeom prst="rect">
            <a:avLst/>
          </a:prstGeom>
        </p:spPr>
      </p:pic>
      <p:pic>
        <p:nvPicPr>
          <p:cNvPr id="23" name="Picture 22" descr="A close-up of some flowers&#10;&#10;Description automatically generated with low confidence">
            <a:extLst>
              <a:ext uri="{FF2B5EF4-FFF2-40B4-BE49-F238E27FC236}">
                <a16:creationId xmlns:a16="http://schemas.microsoft.com/office/drawing/2014/main" id="{6D8230C5-F3D9-924C-A7CD-7AD025E62FA1}"/>
              </a:ext>
            </a:extLst>
          </p:cNvPr>
          <p:cNvPicPr>
            <a:picLocks noChangeAspect="1"/>
          </p:cNvPicPr>
          <p:nvPr/>
        </p:nvPicPr>
        <p:blipFill>
          <a:blip r:embed="rId3"/>
          <a:stretch>
            <a:fillRect/>
          </a:stretch>
        </p:blipFill>
        <p:spPr>
          <a:xfrm>
            <a:off x="4124360" y="1213895"/>
            <a:ext cx="1614503" cy="3305162"/>
          </a:xfrm>
          <a:prstGeom prst="rect">
            <a:avLst/>
          </a:prstGeom>
        </p:spPr>
      </p:pic>
      <p:pic>
        <p:nvPicPr>
          <p:cNvPr id="25" name="Picture 24" descr="A picture containing graphical user interface&#10;&#10;Description automatically generated">
            <a:extLst>
              <a:ext uri="{FF2B5EF4-FFF2-40B4-BE49-F238E27FC236}">
                <a16:creationId xmlns:a16="http://schemas.microsoft.com/office/drawing/2014/main" id="{FCA38781-70CA-5248-B27F-15D97ACE6AA0}"/>
              </a:ext>
            </a:extLst>
          </p:cNvPr>
          <p:cNvPicPr>
            <a:picLocks noChangeAspect="1"/>
          </p:cNvPicPr>
          <p:nvPr/>
        </p:nvPicPr>
        <p:blipFill>
          <a:blip r:embed="rId4"/>
          <a:stretch>
            <a:fillRect/>
          </a:stretch>
        </p:blipFill>
        <p:spPr>
          <a:xfrm>
            <a:off x="560572" y="1206806"/>
            <a:ext cx="2817628" cy="3342186"/>
          </a:xfrm>
          <a:prstGeom prst="rect">
            <a:avLst/>
          </a:prstGeom>
        </p:spPr>
      </p:pic>
    </p:spTree>
    <p:extLst>
      <p:ext uri="{BB962C8B-B14F-4D97-AF65-F5344CB8AC3E}">
        <p14:creationId xmlns:p14="http://schemas.microsoft.com/office/powerpoint/2010/main" val="262532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4D3C-377F-684D-880A-D69C7A1D5BBC}"/>
              </a:ext>
            </a:extLst>
          </p:cNvPr>
          <p:cNvSpPr>
            <a:spLocks noGrp="1"/>
          </p:cNvSpPr>
          <p:nvPr>
            <p:ph type="title"/>
          </p:nvPr>
        </p:nvSpPr>
        <p:spPr/>
        <p:txBody>
          <a:bodyPr/>
          <a:lstStyle/>
          <a:p>
            <a:r>
              <a:rPr lang="en-US" dirty="0"/>
              <a:t>Quick Side note about these </a:t>
            </a:r>
            <a:r>
              <a:rPr lang="en-US" dirty="0" err="1"/>
              <a:t>datsets</a:t>
            </a:r>
            <a:endParaRPr lang="en-US" dirty="0"/>
          </a:p>
        </p:txBody>
      </p:sp>
      <p:sp>
        <p:nvSpPr>
          <p:cNvPr id="3" name="Text Placeholder 2">
            <a:extLst>
              <a:ext uri="{FF2B5EF4-FFF2-40B4-BE49-F238E27FC236}">
                <a16:creationId xmlns:a16="http://schemas.microsoft.com/office/drawing/2014/main" id="{1DF54996-276A-F142-A454-6B1E1C9B6F4B}"/>
              </a:ext>
            </a:extLst>
          </p:cNvPr>
          <p:cNvSpPr>
            <a:spLocks noGrp="1"/>
          </p:cNvSpPr>
          <p:nvPr>
            <p:ph type="body" idx="1"/>
          </p:nvPr>
        </p:nvSpPr>
        <p:spPr/>
        <p:txBody>
          <a:bodyPr/>
          <a:lstStyle/>
          <a:p>
            <a:r>
              <a:rPr lang="en-US" dirty="0"/>
              <a:t>These datasets were used for training throughout this project and here’s a small description of them.</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73EA720-389A-7A44-BE39-C6FEBAAE8C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14" name="Picture 13">
            <a:extLst>
              <a:ext uri="{FF2B5EF4-FFF2-40B4-BE49-F238E27FC236}">
                <a16:creationId xmlns:a16="http://schemas.microsoft.com/office/drawing/2014/main" id="{E1F055C9-2CD1-094B-AC46-84107C4EBA13}"/>
              </a:ext>
            </a:extLst>
          </p:cNvPr>
          <p:cNvPicPr>
            <a:picLocks noChangeAspect="1"/>
          </p:cNvPicPr>
          <p:nvPr/>
        </p:nvPicPr>
        <p:blipFill>
          <a:blip r:embed="rId2"/>
          <a:stretch>
            <a:fillRect/>
          </a:stretch>
        </p:blipFill>
        <p:spPr>
          <a:xfrm>
            <a:off x="59434" y="2838642"/>
            <a:ext cx="10123830" cy="1449352"/>
          </a:xfrm>
          <a:prstGeom prst="rect">
            <a:avLst/>
          </a:prstGeom>
        </p:spPr>
      </p:pic>
      <p:sp>
        <p:nvSpPr>
          <p:cNvPr id="15" name="TextBox 14">
            <a:extLst>
              <a:ext uri="{FF2B5EF4-FFF2-40B4-BE49-F238E27FC236}">
                <a16:creationId xmlns:a16="http://schemas.microsoft.com/office/drawing/2014/main" id="{4A3E9EAF-C07D-244D-BF69-9ACECF6A26DB}"/>
              </a:ext>
            </a:extLst>
          </p:cNvPr>
          <p:cNvSpPr txBox="1"/>
          <p:nvPr/>
        </p:nvSpPr>
        <p:spPr>
          <a:xfrm>
            <a:off x="445710" y="4133392"/>
            <a:ext cx="8252580" cy="553998"/>
          </a:xfrm>
          <a:prstGeom prst="rect">
            <a:avLst/>
          </a:prstGeom>
          <a:noFill/>
        </p:spPr>
        <p:txBody>
          <a:bodyPr wrap="none" rtlCol="0">
            <a:spAutoFit/>
          </a:bodyPr>
          <a:lstStyle/>
          <a:p>
            <a:r>
              <a:rPr lang="en-IN" sz="1600" dirty="0">
                <a:solidFill>
                  <a:schemeClr val="tx1"/>
                </a:solidFill>
                <a:latin typeface="Saira SemiCondensed Medium" pitchFamily="2" charset="77"/>
              </a:rPr>
              <a:t>Statistics of datasets. We do not split ImageNet because it is utilized for the unconditional tasks.</a:t>
            </a:r>
          </a:p>
          <a:p>
            <a:endParaRPr lang="en-US" dirty="0"/>
          </a:p>
        </p:txBody>
      </p:sp>
    </p:spTree>
    <p:extLst>
      <p:ext uri="{BB962C8B-B14F-4D97-AF65-F5344CB8AC3E}">
        <p14:creationId xmlns:p14="http://schemas.microsoft.com/office/powerpoint/2010/main" val="222947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EE80-82BD-1644-B2E2-151905433707}"/>
              </a:ext>
            </a:extLst>
          </p:cNvPr>
          <p:cNvSpPr>
            <a:spLocks noGrp="1"/>
          </p:cNvSpPr>
          <p:nvPr>
            <p:ph type="title"/>
          </p:nvPr>
        </p:nvSpPr>
        <p:spPr/>
        <p:txBody>
          <a:bodyPr/>
          <a:lstStyle/>
          <a:p>
            <a:r>
              <a:rPr lang="en-US" dirty="0"/>
              <a:t>So, what are the drawbacks for this ?</a:t>
            </a:r>
          </a:p>
        </p:txBody>
      </p:sp>
      <p:sp>
        <p:nvSpPr>
          <p:cNvPr id="3" name="Text Placeholder 2">
            <a:extLst>
              <a:ext uri="{FF2B5EF4-FFF2-40B4-BE49-F238E27FC236}">
                <a16:creationId xmlns:a16="http://schemas.microsoft.com/office/drawing/2014/main" id="{F1C1BC9D-35FD-D945-A980-045161970E16}"/>
              </a:ext>
            </a:extLst>
          </p:cNvPr>
          <p:cNvSpPr>
            <a:spLocks noGrp="1"/>
          </p:cNvSpPr>
          <p:nvPr>
            <p:ph type="body" idx="1"/>
          </p:nvPr>
        </p:nvSpPr>
        <p:spPr/>
        <p:txBody>
          <a:bodyPr/>
          <a:lstStyle/>
          <a:p>
            <a:r>
              <a:rPr lang="en-IN" sz="2000" dirty="0"/>
              <a:t>It is very difficult to train GAN to generate high-resolution photo-realistic images from text descriptions. </a:t>
            </a:r>
          </a:p>
          <a:p>
            <a:r>
              <a:rPr lang="en-IN" sz="2000" dirty="0"/>
              <a:t>Simply adding more </a:t>
            </a:r>
            <a:r>
              <a:rPr lang="en-IN" sz="2000" dirty="0" err="1"/>
              <a:t>upsampling</a:t>
            </a:r>
            <a:r>
              <a:rPr lang="en-IN" sz="2000" dirty="0"/>
              <a:t> layers in state-</a:t>
            </a:r>
            <a:r>
              <a:rPr lang="en-IN" sz="2000" dirty="0" err="1"/>
              <a:t>ofthe</a:t>
            </a:r>
            <a:r>
              <a:rPr lang="en-IN" sz="2000" dirty="0"/>
              <a:t>-art GAN models for generating high-resolution (e.g., 256×256) images generally results in training instability and produces nonsensical outputs.</a:t>
            </a:r>
          </a:p>
        </p:txBody>
      </p:sp>
      <p:sp>
        <p:nvSpPr>
          <p:cNvPr id="4" name="Slide Number Placeholder 3">
            <a:extLst>
              <a:ext uri="{FF2B5EF4-FFF2-40B4-BE49-F238E27FC236}">
                <a16:creationId xmlns:a16="http://schemas.microsoft.com/office/drawing/2014/main" id="{827BA941-414A-D24F-BE8D-30CD63A40D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6" name="Picture 5" descr="A close-up of a plant&#10;&#10;Description automatically generated with low confidence">
            <a:extLst>
              <a:ext uri="{FF2B5EF4-FFF2-40B4-BE49-F238E27FC236}">
                <a16:creationId xmlns:a16="http://schemas.microsoft.com/office/drawing/2014/main" id="{F1ED15BA-C050-E54A-BCAA-54A087F68A6A}"/>
              </a:ext>
            </a:extLst>
          </p:cNvPr>
          <p:cNvPicPr>
            <a:picLocks noChangeAspect="1"/>
          </p:cNvPicPr>
          <p:nvPr/>
        </p:nvPicPr>
        <p:blipFill>
          <a:blip r:embed="rId2"/>
          <a:stretch>
            <a:fillRect/>
          </a:stretch>
        </p:blipFill>
        <p:spPr>
          <a:xfrm>
            <a:off x="5028904" y="3249172"/>
            <a:ext cx="1867303" cy="1867303"/>
          </a:xfrm>
          <a:prstGeom prst="rect">
            <a:avLst/>
          </a:prstGeom>
        </p:spPr>
      </p:pic>
      <p:pic>
        <p:nvPicPr>
          <p:cNvPr id="8" name="Picture 7" descr="A close up of a plant&#10;&#10;Description automatically generated with medium confidence">
            <a:extLst>
              <a:ext uri="{FF2B5EF4-FFF2-40B4-BE49-F238E27FC236}">
                <a16:creationId xmlns:a16="http://schemas.microsoft.com/office/drawing/2014/main" id="{9BE42A79-798C-2146-88C3-7D0CED44D279}"/>
              </a:ext>
            </a:extLst>
          </p:cNvPr>
          <p:cNvPicPr>
            <a:picLocks noChangeAspect="1"/>
          </p:cNvPicPr>
          <p:nvPr/>
        </p:nvPicPr>
        <p:blipFill>
          <a:blip r:embed="rId3"/>
          <a:stretch>
            <a:fillRect/>
          </a:stretch>
        </p:blipFill>
        <p:spPr>
          <a:xfrm>
            <a:off x="3008866" y="3278224"/>
            <a:ext cx="1838251" cy="1838251"/>
          </a:xfrm>
          <a:prstGeom prst="rect">
            <a:avLst/>
          </a:prstGeom>
        </p:spPr>
      </p:pic>
      <p:pic>
        <p:nvPicPr>
          <p:cNvPr id="10" name="Picture 9" descr="A picture containing floor, indoor, person&#10;&#10;Description automatically generated">
            <a:extLst>
              <a:ext uri="{FF2B5EF4-FFF2-40B4-BE49-F238E27FC236}">
                <a16:creationId xmlns:a16="http://schemas.microsoft.com/office/drawing/2014/main" id="{4F9A0777-A2AF-CA40-9C8C-BF81AD288DF0}"/>
              </a:ext>
            </a:extLst>
          </p:cNvPr>
          <p:cNvPicPr>
            <a:picLocks noChangeAspect="1"/>
          </p:cNvPicPr>
          <p:nvPr/>
        </p:nvPicPr>
        <p:blipFill>
          <a:blip r:embed="rId4"/>
          <a:stretch>
            <a:fillRect/>
          </a:stretch>
        </p:blipFill>
        <p:spPr>
          <a:xfrm>
            <a:off x="988828" y="3278224"/>
            <a:ext cx="1838251" cy="1838251"/>
          </a:xfrm>
          <a:prstGeom prst="rect">
            <a:avLst/>
          </a:prstGeom>
        </p:spPr>
      </p:pic>
      <p:sp>
        <p:nvSpPr>
          <p:cNvPr id="11" name="TextBox 10">
            <a:extLst>
              <a:ext uri="{FF2B5EF4-FFF2-40B4-BE49-F238E27FC236}">
                <a16:creationId xmlns:a16="http://schemas.microsoft.com/office/drawing/2014/main" id="{133BE114-D665-F24B-9EE3-3A6DD73EA47A}"/>
              </a:ext>
            </a:extLst>
          </p:cNvPr>
          <p:cNvSpPr txBox="1"/>
          <p:nvPr/>
        </p:nvSpPr>
        <p:spPr>
          <a:xfrm>
            <a:off x="6896207" y="3278224"/>
            <a:ext cx="2023311" cy="738664"/>
          </a:xfrm>
          <a:prstGeom prst="rect">
            <a:avLst/>
          </a:prstGeom>
          <a:noFill/>
        </p:spPr>
        <p:txBody>
          <a:bodyPr wrap="none" rtlCol="0">
            <a:spAutoFit/>
          </a:bodyPr>
          <a:lstStyle/>
          <a:p>
            <a:r>
              <a:rPr lang="en-US" dirty="0">
                <a:solidFill>
                  <a:schemeClr val="tx1"/>
                </a:solidFill>
                <a:latin typeface="Saira SemiCondensed Medium" pitchFamily="2" charset="77"/>
              </a:rPr>
              <a:t>Same textual input as (b)</a:t>
            </a:r>
          </a:p>
          <a:p>
            <a:r>
              <a:rPr lang="en-US" dirty="0">
                <a:solidFill>
                  <a:schemeClr val="tx1"/>
                </a:solidFill>
                <a:latin typeface="Saira SemiCondensed Medium" pitchFamily="2" charset="77"/>
              </a:rPr>
              <a:t>Generated nonsensical </a:t>
            </a:r>
          </a:p>
          <a:p>
            <a:r>
              <a:rPr lang="en-US" dirty="0">
                <a:solidFill>
                  <a:schemeClr val="tx1"/>
                </a:solidFill>
                <a:latin typeface="Saira SemiCondensed Medium" pitchFamily="2" charset="77"/>
              </a:rPr>
              <a:t>Outputs as these</a:t>
            </a:r>
          </a:p>
        </p:txBody>
      </p:sp>
    </p:spTree>
    <p:extLst>
      <p:ext uri="{BB962C8B-B14F-4D97-AF65-F5344CB8AC3E}">
        <p14:creationId xmlns:p14="http://schemas.microsoft.com/office/powerpoint/2010/main" val="4006400951"/>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TotalTime>
  <Words>1927</Words>
  <Application>Microsoft Macintosh PowerPoint</Application>
  <PresentationFormat>On-screen Show (16:9)</PresentationFormat>
  <Paragraphs>199</Paragraphs>
  <Slides>32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Calibri</vt:lpstr>
      <vt:lpstr>Arial</vt:lpstr>
      <vt:lpstr>Titillium Web</vt:lpstr>
      <vt:lpstr>Saira SemiCondensed Medium</vt:lpstr>
      <vt:lpstr>Montserrat</vt:lpstr>
      <vt:lpstr>Saira SemiCondensed SemiBold</vt:lpstr>
      <vt:lpstr>Inria Sans Light</vt:lpstr>
      <vt:lpstr>Times New Roman</vt:lpstr>
      <vt:lpstr>Gurney template</vt:lpstr>
      <vt:lpstr>Minor Project   ( CS1634 )</vt:lpstr>
      <vt:lpstr>Text to Image Generation using GANs</vt:lpstr>
      <vt:lpstr>PowerPoint Presentation</vt:lpstr>
      <vt:lpstr>What exactly are GANs ?</vt:lpstr>
      <vt:lpstr>Some Applications of GANs</vt:lpstr>
      <vt:lpstr>But how would we generate Images from text using GANs ? </vt:lpstr>
      <vt:lpstr>Generated Images from the DC-GAN</vt:lpstr>
      <vt:lpstr>Quick Side note about these datsets</vt:lpstr>
      <vt:lpstr>So, what are the drawbacks for this ?</vt:lpstr>
      <vt:lpstr>PowerPoint Presentation</vt:lpstr>
      <vt:lpstr>StackGANs</vt:lpstr>
      <vt:lpstr>What exactly is a StackGAN ?</vt:lpstr>
      <vt:lpstr>So ,how does it work?</vt:lpstr>
      <vt:lpstr>In simpler terms ..</vt:lpstr>
      <vt:lpstr>Stage 1 of the StackGAN</vt:lpstr>
      <vt:lpstr>Stage 2 of the StackGAN</vt:lpstr>
      <vt:lpstr>Model architecture (Generator)</vt:lpstr>
      <vt:lpstr>Model Architecture (Discriminator)</vt:lpstr>
      <vt:lpstr>Some images based on textual descriptions generated by the StackGAN trained on various datasets.</vt:lpstr>
      <vt:lpstr>PowerPoint Presentation</vt:lpstr>
      <vt:lpstr>PowerPoint Presentation</vt:lpstr>
      <vt:lpstr>PowerPoint Presentation</vt:lpstr>
      <vt:lpstr>Variations due purely to Conditioning Augmentation</vt:lpstr>
      <vt:lpstr>Problems with Evaluation/ assesments in GANs</vt:lpstr>
      <vt:lpstr>A Partial Solution</vt:lpstr>
      <vt:lpstr>Inception Score </vt:lpstr>
      <vt:lpstr>Frechet Inception Distance</vt:lpstr>
      <vt:lpstr>How does the StackGAN match up </vt:lpstr>
      <vt:lpstr>Quick Look at some extra Maths in the Progress Report</vt:lpstr>
      <vt:lpstr>Demerits / Drawbacks</vt:lpstr>
      <vt:lpstr>Conclusion / Future 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cp:lastModifiedBy>68509</cp:lastModifiedBy>
  <cp:revision>29</cp:revision>
  <dcterms:modified xsi:type="dcterms:W3CDTF">2021-06-17T03:50:56Z</dcterms:modified>
</cp:coreProperties>
</file>